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PT Sans Narrow"/>
      <p:regular r:id="rId37"/>
      <p:bold r:id="rId38"/>
    </p:embeddedFont>
    <p:embeddedFont>
      <p:font typeface="Quicksand"/>
      <p:regular r:id="rId39"/>
      <p:bold r:id="rId40"/>
    </p:embeddedFont>
    <p:embeddedFont>
      <p:font typeface="Merriweather"/>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86E3F5-179F-4D50-9D3D-6BBE709D2D68}">
  <a:tblStyle styleId="{2886E3F5-179F-4D50-9D3D-6BBE709D2D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20" Type="http://schemas.openxmlformats.org/officeDocument/2006/relationships/slide" Target="slides/slide14.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6.xml"/><Relationship Id="rId44" Type="http://schemas.openxmlformats.org/officeDocument/2006/relationships/font" Target="fonts/Merriweather-boldItalic.fntdata"/><Relationship Id="rId21" Type="http://schemas.openxmlformats.org/officeDocument/2006/relationships/slide" Target="slides/slide15.xml"/><Relationship Id="rId43" Type="http://schemas.openxmlformats.org/officeDocument/2006/relationships/font" Target="fonts/Merriweather-italic.fntdata"/><Relationship Id="rId24" Type="http://schemas.openxmlformats.org/officeDocument/2006/relationships/slide" Target="slides/slide18.xml"/><Relationship Id="rId46" Type="http://schemas.openxmlformats.org/officeDocument/2006/relationships/font" Target="fonts/OpenSans-bold.fntdata"/><Relationship Id="rId23" Type="http://schemas.openxmlformats.org/officeDocument/2006/relationships/slide" Target="slides/slide17.xml"/><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OpenSans-boldItalic.fntdata"/><Relationship Id="rId25" Type="http://schemas.openxmlformats.org/officeDocument/2006/relationships/slide" Target="slides/slide19.xml"/><Relationship Id="rId47" Type="http://schemas.openxmlformats.org/officeDocument/2006/relationships/font" Target="fonts/OpenSans-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aleway-italic.fntdata"/><Relationship Id="rId12" Type="http://schemas.openxmlformats.org/officeDocument/2006/relationships/slide" Target="slides/slide6.xml"/><Relationship Id="rId34" Type="http://schemas.openxmlformats.org/officeDocument/2006/relationships/font" Target="fonts/Raleway-bold.fntdata"/><Relationship Id="rId15" Type="http://schemas.openxmlformats.org/officeDocument/2006/relationships/slide" Target="slides/slide9.xml"/><Relationship Id="rId37" Type="http://schemas.openxmlformats.org/officeDocument/2006/relationships/font" Target="fonts/PTSansNarrow-regular.fntdata"/><Relationship Id="rId14" Type="http://schemas.openxmlformats.org/officeDocument/2006/relationships/slide" Target="slides/slide8.xml"/><Relationship Id="rId36" Type="http://schemas.openxmlformats.org/officeDocument/2006/relationships/font" Target="fonts/Raleway-boldItalic.fntdata"/><Relationship Id="rId17" Type="http://schemas.openxmlformats.org/officeDocument/2006/relationships/slide" Target="slides/slide11.xml"/><Relationship Id="rId39" Type="http://schemas.openxmlformats.org/officeDocument/2006/relationships/font" Target="fonts/Quicksand-regular.fntdata"/><Relationship Id="rId16" Type="http://schemas.openxmlformats.org/officeDocument/2006/relationships/slide" Target="slides/slide10.xml"/><Relationship Id="rId38" Type="http://schemas.openxmlformats.org/officeDocument/2006/relationships/font" Target="fonts/PTSansNarrow-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34373c5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34373c5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can be 1 of many coping strategies - lookup meditative videos available on youtube for a quick minute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5c550a61a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5c550a61a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5c550a61a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5c550a61a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5c550a61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5c550a61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5c550a61a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5c550a61a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5c550a61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5c550a61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5c550a61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5c550a61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5c550a61a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35c550a61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 spend too much time on this slide! </a:t>
            </a:r>
            <a:endParaRPr/>
          </a:p>
          <a:p>
            <a:pPr indent="0" lvl="0" marL="0" rtl="0" algn="r">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5c550a61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5c550a61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Q2 &amp; Q3 on pre/post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5c550a61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5c550a61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it a screenshot rather than a link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5c550a61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5c550a61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5c550a61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35c550a61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5c550a61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5c550a61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5c550a61a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5c550a61a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Maybe add more school website consideration points?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5c550a61a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5c550a61a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Connects to Q1 on pre/post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f471a3eb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5f471a3eb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they receive credits for a D, but want them to aim for a 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5c550a61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5c550a61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5c550a61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5c550a61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634373c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634373c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this mindful minute to regroup and center before starting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5c550a61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35c550a61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5c550a61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5c550a61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56cc3b3f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56cc3b3f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Q4 on Pre/post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56cc3b3f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56cc3b3f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5c550a61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5c550a61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what a counselor may teach you to help with stress or social concerns </a:t>
            </a:r>
            <a:r>
              <a:rPr lang="en"/>
              <a:t>that</a:t>
            </a:r>
            <a:r>
              <a:rPr lang="en"/>
              <a:t> may come up in high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4a79b13c54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4a79b13c54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do one together and start practicing now</a:t>
            </a:r>
            <a:endParaRP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F0WYFXxhPGY"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dontchangethislink.peardeckmagic.zone?eyJ0eXBlIjoiZ29vZ2xlLXNsaWRlcy1hZGRvbi1yZXNwb25zZS1mb290ZXIiLCJsYXN0RWRpdGVkQnkiOiIxMDQwNDM3NDA0NDYwOTI0NTc5MDIiLCJwcmVzZW50YXRpb25JZCI6IjFiX1c1UTFpc2xHSGFDM0U4QWcyQXN5ampjcWNHUjVkWlBGTE1aemdsMG1vIiwiY29udGVudElkIjoiY3VzdG9tLXJlc3BvbnNlLWZyZWVSZXNwb25zZS10ZXh0Iiwic2xpZGVJZCI6ImcxMzVjNTUwYTYxYV8yXzExIiwiY29udGVudEluc3RhbmNlSWQiOiIxYl9XNVExaXNsR0hhQzNFOEFnMkFzeWpqY3FjR1I1ZFpQRkxNWnpnbDBtby8xNmE1NzVlMC0yZGNmLTRlYTQtODAzOS0yYzgyZjhhZWVkNjUifQ==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DQwNDM3NDA0NDYwOTI0NTc5MDIiLCJwcmVzZW50YXRpb25JZCI6IjFiX1c1UTFpc2xHSGFDM0U4QWcyQXN5ampjcWNHUjVkWlBGTE1aemdsMG1vIiwiY29udGVudElkIjoiY3VzdG9tLXJlc3BvbnNlLWZyZWVSZXNwb25zZS10ZXh0Iiwic2xpZGVJZCI6ImcxMzVjNTUwYTYxYV8wXzE4NSIsImNvbnRlbnRJbnN0YW5jZUlkIjoiMWJfVzVRMWlzbEdIYUMzRThBZzJBc3lqamNxY0dSNWRaUEZMTVp6Z2wwbW8vNGIwNWM0N2QtOGUyYS00OTkyLTlkMDYtMjE5MTZmMjhkYmE2In0=pearId=magic-pear-metadata-identifi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sportsnethost.com/sequoia/index.php?page=register" TargetMode="External"/><Relationship Id="rId4" Type="http://schemas.openxmlformats.org/officeDocument/2006/relationships/hyperlink" Target="https://sportsnethost.com/sequoia/index.php?page=register" TargetMode="External"/><Relationship Id="rId5" Type="http://schemas.openxmlformats.org/officeDocument/2006/relationships/hyperlink" Target="https://sportsnethost.com/sequoia/index.php?page=register&amp;lang=spanis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carlmonths.org/Student-Life/Additional-Ways-to-Get-Involved/Clubs/index.html" TargetMode="External"/><Relationship Id="rId4" Type="http://schemas.openxmlformats.org/officeDocument/2006/relationships/hyperlink" Target="https://ic.seq.org/campus/portal/sequoia.jsp" TargetMode="External"/><Relationship Id="rId5" Type="http://schemas.openxmlformats.org/officeDocument/2006/relationships/hyperlink" Target="https://sequoia.instructure.com/login/lda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cEqZthCaMpo"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High School Intro 101</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Tools + Resources for HS success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229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Meditative Brain Break</a:t>
            </a:r>
            <a:endParaRPr/>
          </a:p>
        </p:txBody>
      </p:sp>
      <p:pic>
        <p:nvPicPr>
          <p:cNvPr descr="Looking for peace and quiet? You've already got it. In this animation, Headspace's co-founder, Andy Puddicombe, describes the stillness that's present in all our minds so long as we know how to find it. Learning to meditate means getting in touch with that sense of underlying calm. And once we've experienced it, it's always with us, just like the blue sky is there, no matter how stormy the clouds start to look. &#10;&#10;If you enjoy this animation, and you'd like to learn how to meditate, you can get started for free, by downloading the Headspace app.&#10;&#10;http://hdspce.co/2oEoiFr&#10;&#10;Learn to meditate in a few minutes a day with the Headspace app. It delivers guided meditations based on teachings that Andy Puddicombe, Co-founder of Headspace, learned during the ten years he spent studying meditation and mindfulness in monasteries across Asia during his training to become a Buddhist monk.&#10;&#10;The first series, Basics, is completely free. As the name suggests, it will teach you the basics of meditation and mindfulness. After that, via subscription, Headspace offers hundreds of hours of guided meditations on subjects ranging from Stress to Sleep. Themed meditation packs are supported by a host of animations. &#10;&#10;Along with daily meditations, Headspace also offers On-The-Go exercises for users short on time and SOS sessions to support subscribers in those meltdown moments.&#10;&#10;Follow Us:&#10;Facebook - https://www.facebook.com/Headspace&#10;Twitter - https://twitter.com/Headspace&#10;Instagram - https://www.instagram.com/headspace/" id="124" name="Google Shape;124;p22" title="Headspace | Meditation | Underlying Calm">
            <a:hlinkClick r:id="rId3"/>
          </p:cNvPr>
          <p:cNvPicPr preferRelativeResize="0"/>
          <p:nvPr/>
        </p:nvPicPr>
        <p:blipFill>
          <a:blip r:embed="rId4">
            <a:alphaModFix/>
          </a:blip>
          <a:stretch>
            <a:fillRect/>
          </a:stretch>
        </p:blipFill>
        <p:spPr>
          <a:xfrm>
            <a:off x="1773725" y="897925"/>
            <a:ext cx="5596550" cy="419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490250" y="526350"/>
            <a:ext cx="7164000" cy="3249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are some coping strategies </a:t>
            </a:r>
            <a:r>
              <a:rPr lang="en"/>
              <a:t>you</a:t>
            </a:r>
            <a:r>
              <a:rPr lang="en"/>
              <a:t> use?</a:t>
            </a:r>
            <a:endParaRPr/>
          </a:p>
        </p:txBody>
      </p:sp>
      <p:sp>
        <p:nvSpPr>
          <p:cNvPr id="130" name="Google Shape;130;p23"/>
          <p:cNvSpPr txBox="1"/>
          <p:nvPr/>
        </p:nvSpPr>
        <p:spPr>
          <a:xfrm>
            <a:off x="550875" y="3578100"/>
            <a:ext cx="23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Open Sans"/>
                <a:ea typeface="Open Sans"/>
                <a:cs typeface="Open Sans"/>
                <a:sym typeface="Open Sans"/>
              </a:rPr>
              <a:t>Think-Pair-Share</a:t>
            </a:r>
            <a:endParaRPr sz="2000">
              <a:solidFill>
                <a:schemeClr val="dk2"/>
              </a:solidFill>
              <a:latin typeface="Open Sans"/>
              <a:ea typeface="Open Sans"/>
              <a:cs typeface="Open Sans"/>
              <a:sym typeface="Open Sans"/>
            </a:endParaRPr>
          </a:p>
        </p:txBody>
      </p:sp>
      <p:sp>
        <p:nvSpPr>
          <p:cNvPr id="131" name="Google Shape;131;p2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134650" y="14391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Resources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Student Resources</a:t>
            </a:r>
            <a:br>
              <a:rPr lang="en"/>
            </a:br>
            <a:endParaRPr/>
          </a:p>
        </p:txBody>
      </p:sp>
      <p:sp>
        <p:nvSpPr>
          <p:cNvPr id="142" name="Google Shape;142;p25"/>
          <p:cNvSpPr txBox="1"/>
          <p:nvPr>
            <p:ph idx="1" type="body"/>
          </p:nvPr>
        </p:nvSpPr>
        <p:spPr>
          <a:xfrm>
            <a:off x="311700" y="1266175"/>
            <a:ext cx="43680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Social/Emotional - </a:t>
            </a:r>
            <a:endParaRPr sz="1800">
              <a:highlight>
                <a:srgbClr val="FFFF00"/>
              </a:highlight>
            </a:endParaRPr>
          </a:p>
          <a:p>
            <a:pPr indent="-342900" lvl="0" marL="457200" rtl="0" algn="l">
              <a:spcBef>
                <a:spcPts val="1200"/>
              </a:spcBef>
              <a:spcAft>
                <a:spcPts val="0"/>
              </a:spcAft>
              <a:buSzPts val="1800"/>
              <a:buChar char="●"/>
            </a:pPr>
            <a:r>
              <a:rPr lang="en" sz="1800"/>
              <a:t>School Counseling office</a:t>
            </a:r>
            <a:endParaRPr sz="1800"/>
          </a:p>
          <a:p>
            <a:pPr indent="-342900" lvl="0" marL="457200" rtl="0" algn="l">
              <a:spcBef>
                <a:spcPts val="0"/>
              </a:spcBef>
              <a:spcAft>
                <a:spcPts val="0"/>
              </a:spcAft>
              <a:buSzPts val="1800"/>
              <a:buChar char="●"/>
            </a:pPr>
            <a:r>
              <a:rPr lang="en" sz="1800"/>
              <a:t>Mental Health Office -</a:t>
            </a:r>
            <a:endParaRPr sz="1800"/>
          </a:p>
          <a:p>
            <a:pPr indent="-342900" lvl="1" marL="914400" rtl="0" algn="l">
              <a:spcBef>
                <a:spcPts val="0"/>
              </a:spcBef>
              <a:spcAft>
                <a:spcPts val="0"/>
              </a:spcAft>
              <a:buSzPts val="1800"/>
              <a:buChar char="○"/>
            </a:pPr>
            <a:r>
              <a:rPr lang="en" sz="1800"/>
              <a:t>Ms. Bustamante</a:t>
            </a:r>
            <a:endParaRPr sz="1800"/>
          </a:p>
          <a:p>
            <a:pPr indent="-342900" lvl="1" marL="914400" rtl="0" algn="l">
              <a:spcBef>
                <a:spcPts val="0"/>
              </a:spcBef>
              <a:spcAft>
                <a:spcPts val="0"/>
              </a:spcAft>
              <a:buSzPts val="1800"/>
              <a:buChar char="○"/>
            </a:pPr>
            <a:r>
              <a:rPr lang="en" sz="1800"/>
              <a:t>Ms. Calpotura-Wagner (CW)</a:t>
            </a:r>
            <a:endParaRPr sz="1800"/>
          </a:p>
          <a:p>
            <a:pPr indent="-342900" lvl="0" marL="457200" rtl="0" algn="l">
              <a:spcBef>
                <a:spcPts val="0"/>
              </a:spcBef>
              <a:spcAft>
                <a:spcPts val="0"/>
              </a:spcAft>
              <a:buSzPts val="1800"/>
              <a:buChar char="●"/>
            </a:pPr>
            <a:r>
              <a:rPr lang="en" sz="1800"/>
              <a:t>Health Office</a:t>
            </a:r>
            <a:endParaRPr sz="1800"/>
          </a:p>
          <a:p>
            <a:pPr indent="-342900" lvl="0" marL="457200" rtl="0" algn="l">
              <a:spcBef>
                <a:spcPts val="0"/>
              </a:spcBef>
              <a:spcAft>
                <a:spcPts val="0"/>
              </a:spcAft>
              <a:buSzPts val="1800"/>
              <a:buChar char="●"/>
            </a:pPr>
            <a:r>
              <a:rPr lang="en" sz="1800"/>
              <a:t>AVP</a:t>
            </a:r>
            <a:endParaRPr sz="1800"/>
          </a:p>
          <a:p>
            <a:pPr indent="0" lvl="0" marL="0" rtl="0" algn="l">
              <a:spcBef>
                <a:spcPts val="1200"/>
              </a:spcBef>
              <a:spcAft>
                <a:spcPts val="1200"/>
              </a:spcAft>
              <a:buNone/>
            </a:pPr>
            <a:r>
              <a:t/>
            </a:r>
            <a:endParaRPr/>
          </a:p>
        </p:txBody>
      </p:sp>
      <p:sp>
        <p:nvSpPr>
          <p:cNvPr id="143" name="Google Shape;143;p2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Academics -</a:t>
            </a:r>
            <a:r>
              <a:rPr lang="en" sz="1800">
                <a:highlight>
                  <a:srgbClr val="FFFF00"/>
                </a:highlight>
              </a:rPr>
              <a:t> </a:t>
            </a:r>
            <a:endParaRPr sz="1800">
              <a:highlight>
                <a:srgbClr val="FFFF00"/>
              </a:highlight>
            </a:endParaRPr>
          </a:p>
          <a:p>
            <a:pPr indent="-342900" lvl="0" marL="457200" rtl="0" algn="l">
              <a:spcBef>
                <a:spcPts val="1200"/>
              </a:spcBef>
              <a:spcAft>
                <a:spcPts val="0"/>
              </a:spcAft>
              <a:buSzPts val="1800"/>
              <a:buChar char="●"/>
            </a:pPr>
            <a:r>
              <a:rPr lang="en" sz="1800"/>
              <a:t>College and Career Center</a:t>
            </a:r>
            <a:endParaRPr sz="1800"/>
          </a:p>
          <a:p>
            <a:pPr indent="-342900" lvl="0" marL="457200" rtl="0" algn="l">
              <a:spcBef>
                <a:spcPts val="0"/>
              </a:spcBef>
              <a:spcAft>
                <a:spcPts val="0"/>
              </a:spcAft>
              <a:buSzPts val="1800"/>
              <a:buChar char="●"/>
            </a:pPr>
            <a:r>
              <a:rPr lang="en" sz="1800"/>
              <a:t>Library - Academic Tutoring Center</a:t>
            </a:r>
            <a:endParaRPr sz="1800"/>
          </a:p>
          <a:p>
            <a:pPr indent="-342900" lvl="0" marL="457200" rtl="0" algn="l">
              <a:spcBef>
                <a:spcPts val="0"/>
              </a:spcBef>
              <a:spcAft>
                <a:spcPts val="0"/>
              </a:spcAft>
              <a:buSzPts val="1800"/>
              <a:buChar char="●"/>
            </a:pPr>
            <a:r>
              <a:rPr lang="en" sz="1800"/>
              <a:t>Peer Tutors</a:t>
            </a:r>
            <a:endParaRPr sz="1800"/>
          </a:p>
          <a:p>
            <a:pPr indent="-342900" lvl="0" marL="457200" rtl="0" algn="l">
              <a:spcBef>
                <a:spcPts val="0"/>
              </a:spcBef>
              <a:spcAft>
                <a:spcPts val="0"/>
              </a:spcAft>
              <a:buSzPts val="1800"/>
              <a:buChar char="●"/>
            </a:pPr>
            <a:r>
              <a:rPr lang="en" sz="1800"/>
              <a:t>Academic Clubs on campus</a:t>
            </a:r>
            <a:endParaRPr sz="1800"/>
          </a:p>
          <a:p>
            <a:pPr indent="-342900" lvl="0" marL="457200" rtl="0" algn="l">
              <a:spcBef>
                <a:spcPts val="0"/>
              </a:spcBef>
              <a:spcAft>
                <a:spcPts val="0"/>
              </a:spcAft>
              <a:buSzPts val="1800"/>
              <a:buChar char="●"/>
            </a:pPr>
            <a:r>
              <a:rPr lang="en" sz="1800"/>
              <a:t>Flex Time </a:t>
            </a:r>
            <a:endParaRPr sz="1800"/>
          </a:p>
          <a:p>
            <a:pPr indent="-342900" lvl="0" marL="457200" rtl="0" algn="l">
              <a:spcBef>
                <a:spcPts val="0"/>
              </a:spcBef>
              <a:spcAft>
                <a:spcPts val="0"/>
              </a:spcAft>
              <a:buSzPts val="1800"/>
              <a:buChar char="●"/>
            </a:pPr>
            <a:r>
              <a:rPr lang="en" sz="1800"/>
              <a:t>Paper Tutoring (in Canvas)</a:t>
            </a:r>
            <a:endParaRPr sz="1800"/>
          </a:p>
          <a:p>
            <a:pPr indent="-342900" lvl="0" marL="457200" rtl="0" algn="l">
              <a:spcBef>
                <a:spcPts val="0"/>
              </a:spcBef>
              <a:spcAft>
                <a:spcPts val="0"/>
              </a:spcAft>
              <a:buSzPts val="1800"/>
              <a:buChar char="●"/>
            </a:pPr>
            <a:r>
              <a:rPr lang="en" sz="1800"/>
              <a:t>Boys and Girls Club</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Academic Support</a:t>
            </a:r>
            <a:endParaRPr/>
          </a:p>
        </p:txBody>
      </p:sp>
      <p:pic>
        <p:nvPicPr>
          <p:cNvPr id="149" name="Google Shape;149;p26"/>
          <p:cNvPicPr preferRelativeResize="0"/>
          <p:nvPr/>
        </p:nvPicPr>
        <p:blipFill>
          <a:blip r:embed="rId3">
            <a:alphaModFix/>
          </a:blip>
          <a:stretch>
            <a:fillRect/>
          </a:stretch>
        </p:blipFill>
        <p:spPr>
          <a:xfrm>
            <a:off x="311700" y="1152425"/>
            <a:ext cx="6737386" cy="3686273"/>
          </a:xfrm>
          <a:prstGeom prst="rect">
            <a:avLst/>
          </a:prstGeom>
          <a:noFill/>
          <a:ln>
            <a:noFill/>
          </a:ln>
        </p:spPr>
      </p:pic>
      <p:pic>
        <p:nvPicPr>
          <p:cNvPr id="150" name="Google Shape;150;p26"/>
          <p:cNvPicPr preferRelativeResize="0"/>
          <p:nvPr/>
        </p:nvPicPr>
        <p:blipFill>
          <a:blip r:embed="rId4">
            <a:alphaModFix/>
          </a:blip>
          <a:stretch>
            <a:fillRect/>
          </a:stretch>
        </p:blipFill>
        <p:spPr>
          <a:xfrm>
            <a:off x="6169375" y="246250"/>
            <a:ext cx="2360974" cy="3181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165225" y="1569575"/>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School Involvement &amp; Extracurricular Activities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sp>
        <p:nvSpPr>
          <p:cNvPr id="160" name="Google Shape;160;p28"/>
          <p:cNvSpPr txBox="1"/>
          <p:nvPr>
            <p:ph type="title"/>
          </p:nvPr>
        </p:nvSpPr>
        <p:spPr>
          <a:xfrm>
            <a:off x="462300" y="190900"/>
            <a:ext cx="5613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are some ways to get involved?</a:t>
            </a:r>
            <a:endParaRPr/>
          </a:p>
        </p:txBody>
      </p:sp>
      <p:sp>
        <p:nvSpPr>
          <p:cNvPr id="161" name="Google Shape;161;p28"/>
          <p:cNvSpPr txBox="1"/>
          <p:nvPr/>
        </p:nvSpPr>
        <p:spPr>
          <a:xfrm>
            <a:off x="571300" y="3231125"/>
            <a:ext cx="23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Open Sans"/>
                <a:ea typeface="Open Sans"/>
                <a:cs typeface="Open Sans"/>
                <a:sym typeface="Open Sans"/>
              </a:rPr>
              <a:t>Think-Pair-Share</a:t>
            </a:r>
            <a:endParaRPr sz="2000">
              <a:solidFill>
                <a:schemeClr val="dk2"/>
              </a:solidFill>
              <a:latin typeface="Open Sans"/>
              <a:ea typeface="Open Sans"/>
              <a:cs typeface="Open Sans"/>
              <a:sym typeface="Open Sans"/>
            </a:endParaRPr>
          </a:p>
        </p:txBody>
      </p:sp>
      <p:sp>
        <p:nvSpPr>
          <p:cNvPr id="162" name="Google Shape;162;p2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Ways to get involved…</a:t>
            </a:r>
            <a:r>
              <a:rPr lang="en">
                <a:highlight>
                  <a:srgbClr val="FFFF00"/>
                </a:highlight>
              </a:rPr>
              <a:t> </a:t>
            </a:r>
            <a:endParaRPr/>
          </a:p>
        </p:txBody>
      </p:sp>
      <p:sp>
        <p:nvSpPr>
          <p:cNvPr id="168" name="Google Shape;168;p29"/>
          <p:cNvSpPr txBox="1"/>
          <p:nvPr>
            <p:ph idx="1" type="body"/>
          </p:nvPr>
        </p:nvSpPr>
        <p:spPr>
          <a:xfrm>
            <a:off x="4486125" y="1152425"/>
            <a:ext cx="4346100" cy="3846900"/>
          </a:xfrm>
          <a:prstGeom prst="rect">
            <a:avLst/>
          </a:prstGeom>
        </p:spPr>
        <p:txBody>
          <a:bodyPr anchorCtr="0" anchor="t" bIns="91425" lIns="91425" spcFirstLastPara="1" rIns="91425" wrap="square" tIns="91425">
            <a:normAutofit/>
          </a:bodyPr>
          <a:lstStyle/>
          <a:p>
            <a:pPr indent="-328930" lvl="0" marL="457200" rtl="0" algn="l">
              <a:lnSpc>
                <a:spcPct val="95000"/>
              </a:lnSpc>
              <a:spcBef>
                <a:spcPts val="0"/>
              </a:spcBef>
              <a:spcAft>
                <a:spcPts val="0"/>
              </a:spcAft>
              <a:buSzPts val="1580"/>
              <a:buChar char="●"/>
            </a:pPr>
            <a:r>
              <a:rPr lang="en" sz="1580"/>
              <a:t>Sports</a:t>
            </a:r>
            <a:endParaRPr sz="1580"/>
          </a:p>
          <a:p>
            <a:pPr indent="-328930" lvl="0" marL="457200" rtl="0" algn="l">
              <a:lnSpc>
                <a:spcPct val="95000"/>
              </a:lnSpc>
              <a:spcBef>
                <a:spcPts val="0"/>
              </a:spcBef>
              <a:spcAft>
                <a:spcPts val="0"/>
              </a:spcAft>
              <a:buSzPts val="1580"/>
              <a:buChar char="●"/>
            </a:pPr>
            <a:r>
              <a:rPr lang="en" sz="1580"/>
              <a:t>Volunteer</a:t>
            </a:r>
            <a:endParaRPr sz="1580"/>
          </a:p>
          <a:p>
            <a:pPr indent="-328930" lvl="0" marL="457200" rtl="0" algn="l">
              <a:lnSpc>
                <a:spcPct val="95000"/>
              </a:lnSpc>
              <a:spcBef>
                <a:spcPts val="0"/>
              </a:spcBef>
              <a:spcAft>
                <a:spcPts val="0"/>
              </a:spcAft>
              <a:buSzPts val="1580"/>
              <a:buChar char="●"/>
            </a:pPr>
            <a:r>
              <a:rPr lang="en" sz="1580"/>
              <a:t>Clubs</a:t>
            </a:r>
            <a:endParaRPr sz="1580"/>
          </a:p>
          <a:p>
            <a:pPr indent="-328930" lvl="0" marL="457200" rtl="0" algn="l">
              <a:lnSpc>
                <a:spcPct val="95000"/>
              </a:lnSpc>
              <a:spcBef>
                <a:spcPts val="0"/>
              </a:spcBef>
              <a:spcAft>
                <a:spcPts val="0"/>
              </a:spcAft>
              <a:buSzPts val="1580"/>
              <a:buChar char="●"/>
            </a:pPr>
            <a:r>
              <a:rPr lang="en" sz="1580"/>
              <a:t>Special Projects</a:t>
            </a:r>
            <a:endParaRPr sz="1580"/>
          </a:p>
          <a:p>
            <a:pPr indent="-328930" lvl="0" marL="457200" rtl="0" algn="l">
              <a:lnSpc>
                <a:spcPct val="95000"/>
              </a:lnSpc>
              <a:spcBef>
                <a:spcPts val="0"/>
              </a:spcBef>
              <a:spcAft>
                <a:spcPts val="0"/>
              </a:spcAft>
              <a:buSzPts val="1580"/>
              <a:buChar char="●"/>
            </a:pPr>
            <a:r>
              <a:rPr lang="en" sz="1580"/>
              <a:t>Special Programs - BTI, Journalism, etc.</a:t>
            </a:r>
            <a:endParaRPr sz="1580"/>
          </a:p>
          <a:p>
            <a:pPr indent="-328930" lvl="0" marL="457200" rtl="0" algn="l">
              <a:lnSpc>
                <a:spcPct val="95000"/>
              </a:lnSpc>
              <a:spcBef>
                <a:spcPts val="0"/>
              </a:spcBef>
              <a:spcAft>
                <a:spcPts val="0"/>
              </a:spcAft>
              <a:buSzPts val="1580"/>
              <a:buChar char="●"/>
            </a:pPr>
            <a:r>
              <a:rPr lang="en" sz="1580"/>
              <a:t>Governance Council</a:t>
            </a:r>
            <a:endParaRPr sz="1580"/>
          </a:p>
          <a:p>
            <a:pPr indent="-328930" lvl="0" marL="457200" rtl="0" algn="l">
              <a:lnSpc>
                <a:spcPct val="95000"/>
              </a:lnSpc>
              <a:spcBef>
                <a:spcPts val="0"/>
              </a:spcBef>
              <a:spcAft>
                <a:spcPts val="0"/>
              </a:spcAft>
              <a:buSzPts val="1580"/>
              <a:buChar char="●"/>
            </a:pPr>
            <a:r>
              <a:rPr lang="en" sz="1580"/>
              <a:t>Advocacy Opportunities</a:t>
            </a:r>
            <a:endParaRPr sz="1580"/>
          </a:p>
          <a:p>
            <a:pPr indent="-328930" lvl="0" marL="457200" rtl="0" algn="l">
              <a:lnSpc>
                <a:spcPct val="95000"/>
              </a:lnSpc>
              <a:spcBef>
                <a:spcPts val="0"/>
              </a:spcBef>
              <a:spcAft>
                <a:spcPts val="0"/>
              </a:spcAft>
              <a:buSzPts val="1580"/>
              <a:buChar char="●"/>
            </a:pPr>
            <a:r>
              <a:rPr lang="en" sz="1580"/>
              <a:t>Theatre programs</a:t>
            </a:r>
            <a:endParaRPr sz="1580"/>
          </a:p>
          <a:p>
            <a:pPr indent="-328930" lvl="0" marL="457200" rtl="0" algn="l">
              <a:lnSpc>
                <a:spcPct val="95000"/>
              </a:lnSpc>
              <a:spcBef>
                <a:spcPts val="0"/>
              </a:spcBef>
              <a:spcAft>
                <a:spcPts val="0"/>
              </a:spcAft>
              <a:buSzPts val="1580"/>
              <a:buChar char="●"/>
            </a:pPr>
            <a:r>
              <a:rPr lang="en" sz="1580"/>
              <a:t>Art programs</a:t>
            </a:r>
            <a:endParaRPr sz="1580"/>
          </a:p>
          <a:p>
            <a:pPr indent="-328930" lvl="0" marL="457200" rtl="0" algn="l">
              <a:lnSpc>
                <a:spcPct val="95000"/>
              </a:lnSpc>
              <a:spcBef>
                <a:spcPts val="0"/>
              </a:spcBef>
              <a:spcAft>
                <a:spcPts val="0"/>
              </a:spcAft>
              <a:buSzPts val="1580"/>
              <a:buChar char="●"/>
            </a:pPr>
            <a:r>
              <a:rPr lang="en" sz="1580"/>
              <a:t>Music</a:t>
            </a:r>
            <a:endParaRPr sz="1580"/>
          </a:p>
          <a:p>
            <a:pPr indent="-328930" lvl="0" marL="457200" rtl="0" algn="l">
              <a:lnSpc>
                <a:spcPct val="95000"/>
              </a:lnSpc>
              <a:spcBef>
                <a:spcPts val="0"/>
              </a:spcBef>
              <a:spcAft>
                <a:spcPts val="0"/>
              </a:spcAft>
              <a:buSzPts val="1580"/>
              <a:buChar char="●"/>
            </a:pPr>
            <a:r>
              <a:rPr lang="en" sz="1580"/>
              <a:t>ASB/Leadership</a:t>
            </a:r>
            <a:endParaRPr sz="1580"/>
          </a:p>
          <a:p>
            <a:pPr indent="-328930" lvl="0" marL="457200" rtl="0" algn="l">
              <a:lnSpc>
                <a:spcPct val="95000"/>
              </a:lnSpc>
              <a:spcBef>
                <a:spcPts val="0"/>
              </a:spcBef>
              <a:spcAft>
                <a:spcPts val="0"/>
              </a:spcAft>
              <a:buSzPts val="1580"/>
              <a:buChar char="●"/>
            </a:pPr>
            <a:r>
              <a:rPr lang="en" sz="1580"/>
              <a:t>Special campus events</a:t>
            </a:r>
            <a:endParaRPr sz="1580"/>
          </a:p>
          <a:p>
            <a:pPr indent="-328930" lvl="0" marL="457200" rtl="0" algn="l">
              <a:lnSpc>
                <a:spcPct val="95000"/>
              </a:lnSpc>
              <a:spcBef>
                <a:spcPts val="0"/>
              </a:spcBef>
              <a:spcAft>
                <a:spcPts val="0"/>
              </a:spcAft>
              <a:buSzPts val="1580"/>
              <a:buChar char="●"/>
            </a:pPr>
            <a:r>
              <a:rPr lang="en" sz="1580"/>
              <a:t>College and Career Presentations</a:t>
            </a:r>
            <a:endParaRPr sz="1580"/>
          </a:p>
          <a:p>
            <a:pPr indent="-328930" lvl="0" marL="457200" rtl="0" algn="l">
              <a:lnSpc>
                <a:spcPct val="95000"/>
              </a:lnSpc>
              <a:spcBef>
                <a:spcPts val="0"/>
              </a:spcBef>
              <a:spcAft>
                <a:spcPts val="0"/>
              </a:spcAft>
              <a:buSzPts val="1580"/>
              <a:buChar char="●"/>
            </a:pPr>
            <a:r>
              <a:rPr lang="en" sz="1580"/>
              <a:t>Science Lecture Series</a:t>
            </a:r>
            <a:endParaRPr sz="1580"/>
          </a:p>
          <a:p>
            <a:pPr indent="-328930" lvl="0" marL="457200" rtl="0" algn="l">
              <a:lnSpc>
                <a:spcPct val="95000"/>
              </a:lnSpc>
              <a:spcBef>
                <a:spcPts val="0"/>
              </a:spcBef>
              <a:spcAft>
                <a:spcPts val="0"/>
              </a:spcAft>
              <a:buSzPts val="1580"/>
              <a:buChar char="●"/>
            </a:pPr>
            <a:r>
              <a:rPr lang="en" sz="1580"/>
              <a:t>Student Activities Calendar</a:t>
            </a:r>
            <a:endParaRPr sz="1580"/>
          </a:p>
        </p:txBody>
      </p:sp>
      <p:sp>
        <p:nvSpPr>
          <p:cNvPr id="169" name="Google Shape;169;p29"/>
          <p:cNvSpPr txBox="1"/>
          <p:nvPr>
            <p:ph idx="2" type="body"/>
          </p:nvPr>
        </p:nvSpPr>
        <p:spPr>
          <a:xfrm>
            <a:off x="229350" y="3741275"/>
            <a:ext cx="3999900" cy="109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0">
              <a:solidFill>
                <a:srgbClr val="000000"/>
              </a:solidFill>
            </a:endParaRPr>
          </a:p>
          <a:p>
            <a:pPr indent="0" lvl="0" marL="0" rtl="0" algn="l">
              <a:spcBef>
                <a:spcPts val="1200"/>
              </a:spcBef>
              <a:spcAft>
                <a:spcPts val="1200"/>
              </a:spcAft>
              <a:buNone/>
            </a:pPr>
            <a:r>
              <a:t/>
            </a:r>
            <a:endParaRPr sz="1600"/>
          </a:p>
        </p:txBody>
      </p:sp>
      <p:sp>
        <p:nvSpPr>
          <p:cNvPr id="170" name="Google Shape;170;p29"/>
          <p:cNvSpPr/>
          <p:nvPr/>
        </p:nvSpPr>
        <p:spPr>
          <a:xfrm rot="-44">
            <a:off x="-31038" y="1001804"/>
            <a:ext cx="4260276" cy="3331206"/>
          </a:xfrm>
          <a:prstGeom prst="irregularSeal2">
            <a:avLst/>
          </a:prstGeom>
          <a:solidFill>
            <a:srgbClr val="64FFDA"/>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Open Sans"/>
              <a:ea typeface="Open Sans"/>
              <a:cs typeface="Open Sans"/>
              <a:sym typeface="Open Sans"/>
            </a:endParaRPr>
          </a:p>
          <a:p>
            <a:pPr indent="0" lvl="0" marL="0" rtl="0" algn="l">
              <a:lnSpc>
                <a:spcPct val="115000"/>
              </a:lnSpc>
              <a:spcBef>
                <a:spcPts val="1200"/>
              </a:spcBef>
              <a:spcAft>
                <a:spcPts val="1200"/>
              </a:spcAft>
              <a:buNone/>
            </a:pPr>
            <a:r>
              <a:rPr lang="en" sz="1300">
                <a:latin typeface="Open Sans"/>
                <a:ea typeface="Open Sans"/>
                <a:cs typeface="Open Sans"/>
                <a:sym typeface="Open Sans"/>
              </a:rPr>
              <a:t>Students who are involved in some form of extracurricular activity perform better in school.</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Importance of Getting Involved </a:t>
            </a:r>
            <a:endParaRPr/>
          </a:p>
        </p:txBody>
      </p:sp>
      <p:sp>
        <p:nvSpPr>
          <p:cNvPr id="176" name="Google Shape;176;p30"/>
          <p:cNvSpPr txBox="1"/>
          <p:nvPr>
            <p:ph idx="1" type="body"/>
          </p:nvPr>
        </p:nvSpPr>
        <p:spPr>
          <a:xfrm>
            <a:off x="465000" y="1152425"/>
            <a:ext cx="6941100" cy="40896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lang="en" sz="3750"/>
              <a:t>1. Discover new possibilities.</a:t>
            </a:r>
            <a:endParaRPr sz="3750"/>
          </a:p>
          <a:p>
            <a:pPr indent="0" lvl="0" marL="0" rtl="0" algn="l">
              <a:spcBef>
                <a:spcPts val="1200"/>
              </a:spcBef>
              <a:spcAft>
                <a:spcPts val="0"/>
              </a:spcAft>
              <a:buNone/>
            </a:pPr>
            <a:r>
              <a:rPr lang="en" sz="3750"/>
              <a:t>2. Ease transitions.</a:t>
            </a:r>
            <a:endParaRPr sz="3750"/>
          </a:p>
          <a:p>
            <a:pPr indent="0" lvl="0" marL="0" rtl="0" algn="l">
              <a:spcBef>
                <a:spcPts val="1200"/>
              </a:spcBef>
              <a:spcAft>
                <a:spcPts val="0"/>
              </a:spcAft>
              <a:buNone/>
            </a:pPr>
            <a:r>
              <a:rPr lang="en" sz="3750"/>
              <a:t>3. Relieve boredom.</a:t>
            </a:r>
            <a:endParaRPr sz="3750"/>
          </a:p>
          <a:p>
            <a:pPr indent="0" lvl="0" marL="0" rtl="0" algn="l">
              <a:spcBef>
                <a:spcPts val="1200"/>
              </a:spcBef>
              <a:spcAft>
                <a:spcPts val="0"/>
              </a:spcAft>
              <a:buNone/>
            </a:pPr>
            <a:r>
              <a:rPr lang="en" sz="3750"/>
              <a:t>4. Relieve academic pressure.</a:t>
            </a:r>
            <a:endParaRPr sz="3750"/>
          </a:p>
          <a:p>
            <a:pPr indent="0" lvl="0" marL="0" rtl="0" algn="l">
              <a:spcBef>
                <a:spcPts val="1200"/>
              </a:spcBef>
              <a:spcAft>
                <a:spcPts val="0"/>
              </a:spcAft>
              <a:buNone/>
            </a:pPr>
            <a:r>
              <a:rPr lang="en" sz="3750"/>
              <a:t>5. Increase academic performance.</a:t>
            </a:r>
            <a:endParaRPr sz="3750"/>
          </a:p>
          <a:p>
            <a:pPr indent="0" lvl="0" marL="0" rtl="0" algn="l">
              <a:spcBef>
                <a:spcPts val="1200"/>
              </a:spcBef>
              <a:spcAft>
                <a:spcPts val="0"/>
              </a:spcAft>
              <a:buNone/>
            </a:pPr>
            <a:r>
              <a:rPr lang="en" sz="3750"/>
              <a:t>6. Build important skills.</a:t>
            </a:r>
            <a:endParaRPr sz="3750"/>
          </a:p>
          <a:p>
            <a:pPr indent="0" lvl="0" marL="0" rtl="0" algn="l">
              <a:spcBef>
                <a:spcPts val="1200"/>
              </a:spcBef>
              <a:spcAft>
                <a:spcPts val="0"/>
              </a:spcAft>
              <a:buNone/>
            </a:pPr>
            <a:r>
              <a:rPr lang="en" sz="3750"/>
              <a:t>7. Make connections with new people. </a:t>
            </a:r>
            <a:endParaRPr sz="3750"/>
          </a:p>
          <a:p>
            <a:pPr indent="0" lvl="0" marL="0" rtl="0" algn="l">
              <a:spcBef>
                <a:spcPts val="1200"/>
              </a:spcBef>
              <a:spcAft>
                <a:spcPts val="0"/>
              </a:spcAft>
              <a:buNone/>
            </a:pPr>
            <a:r>
              <a:rPr lang="en" sz="3750"/>
              <a:t>8. Build your job resume.</a:t>
            </a:r>
            <a:endParaRPr sz="3750"/>
          </a:p>
          <a:p>
            <a:pPr indent="0" lvl="0" marL="0" rtl="0" algn="l">
              <a:spcBef>
                <a:spcPts val="1200"/>
              </a:spcBef>
              <a:spcAft>
                <a:spcPts val="0"/>
              </a:spcAft>
              <a:buNone/>
            </a:pPr>
            <a:r>
              <a:rPr lang="en" sz="3750"/>
              <a:t>9. Find others with similar interests.</a:t>
            </a:r>
            <a:endParaRPr sz="3750"/>
          </a:p>
          <a:p>
            <a:pPr indent="0" lvl="0" marL="0" rtl="0" algn="l">
              <a:spcBef>
                <a:spcPts val="1200"/>
              </a:spcBef>
              <a:spcAft>
                <a:spcPts val="0"/>
              </a:spcAft>
              <a:buNone/>
            </a:pPr>
            <a:r>
              <a:rPr lang="en" sz="3750"/>
              <a:t>10. HAVE FUN!! : D</a:t>
            </a:r>
            <a:endParaRPr sz="3750"/>
          </a:p>
          <a:p>
            <a:pPr indent="0" lvl="0" marL="0" rtl="0" algn="l">
              <a:spcBef>
                <a:spcPts val="1200"/>
              </a:spcBef>
              <a:spcAft>
                <a:spcPts val="1200"/>
              </a:spcAft>
              <a:buNone/>
            </a:pPr>
            <a:r>
              <a:t/>
            </a:r>
            <a:endParaRPr/>
          </a:p>
        </p:txBody>
      </p:sp>
      <p:pic>
        <p:nvPicPr>
          <p:cNvPr id="177" name="Google Shape;177;p30"/>
          <p:cNvPicPr preferRelativeResize="0"/>
          <p:nvPr/>
        </p:nvPicPr>
        <p:blipFill>
          <a:blip r:embed="rId3">
            <a:alphaModFix/>
          </a:blip>
          <a:stretch>
            <a:fillRect/>
          </a:stretch>
        </p:blipFill>
        <p:spPr>
          <a:xfrm>
            <a:off x="4293125" y="1476888"/>
            <a:ext cx="4203950" cy="2357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6396750" y="785100"/>
            <a:ext cx="1725900" cy="890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377"/>
              <a:t>Clubs</a:t>
            </a:r>
            <a:r>
              <a:rPr lang="en"/>
              <a:t> </a:t>
            </a:r>
            <a:r>
              <a:rPr lang="en">
                <a:highlight>
                  <a:srgbClr val="FFFF00"/>
                </a:highlight>
              </a:rPr>
              <a:t> </a:t>
            </a:r>
            <a:endParaRPr/>
          </a:p>
        </p:txBody>
      </p:sp>
      <p:pic>
        <p:nvPicPr>
          <p:cNvPr id="183" name="Google Shape;183;p31"/>
          <p:cNvPicPr preferRelativeResize="0"/>
          <p:nvPr/>
        </p:nvPicPr>
        <p:blipFill>
          <a:blip r:embed="rId3">
            <a:alphaModFix/>
          </a:blip>
          <a:stretch>
            <a:fillRect/>
          </a:stretch>
        </p:blipFill>
        <p:spPr>
          <a:xfrm>
            <a:off x="278875" y="417775"/>
            <a:ext cx="5328374" cy="3094749"/>
          </a:xfrm>
          <a:prstGeom prst="rect">
            <a:avLst/>
          </a:prstGeom>
          <a:noFill/>
          <a:ln>
            <a:noFill/>
          </a:ln>
        </p:spPr>
      </p:pic>
      <p:sp>
        <p:nvSpPr>
          <p:cNvPr id="184" name="Google Shape;184;p31"/>
          <p:cNvSpPr txBox="1"/>
          <p:nvPr>
            <p:ph idx="1" type="body"/>
          </p:nvPr>
        </p:nvSpPr>
        <p:spPr>
          <a:xfrm>
            <a:off x="3956000" y="2571750"/>
            <a:ext cx="4950000" cy="2359800"/>
          </a:xfrm>
          <a:prstGeom prst="rect">
            <a:avLst/>
          </a:prstGeom>
          <a:solidFill>
            <a:srgbClr val="D0E0E3"/>
          </a:solidFill>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400"/>
              <a:t>Some examples 131 clubs on campus–</a:t>
            </a:r>
            <a:endParaRPr sz="1400"/>
          </a:p>
          <a:p>
            <a:pPr indent="-317500" lvl="0" marL="457200" rtl="0" algn="l">
              <a:lnSpc>
                <a:spcPct val="105000"/>
              </a:lnSpc>
              <a:spcBef>
                <a:spcPts val="1200"/>
              </a:spcBef>
              <a:spcAft>
                <a:spcPts val="0"/>
              </a:spcAft>
              <a:buSzPts val="1400"/>
              <a:buChar char="●"/>
            </a:pPr>
            <a:r>
              <a:rPr lang="en" sz="1400"/>
              <a:t>Pacific Automotive Club</a:t>
            </a:r>
            <a:endParaRPr sz="1400"/>
          </a:p>
          <a:p>
            <a:pPr indent="-317500" lvl="0" marL="457200" rtl="0" algn="l">
              <a:lnSpc>
                <a:spcPct val="105000"/>
              </a:lnSpc>
              <a:spcBef>
                <a:spcPts val="0"/>
              </a:spcBef>
              <a:spcAft>
                <a:spcPts val="0"/>
              </a:spcAft>
              <a:buSzPts val="1400"/>
              <a:buChar char="●"/>
            </a:pPr>
            <a:r>
              <a:rPr lang="en" sz="1400"/>
              <a:t>Pets in Need Club</a:t>
            </a:r>
            <a:endParaRPr sz="1400"/>
          </a:p>
          <a:p>
            <a:pPr indent="-317500" lvl="0" marL="457200" rtl="0" algn="l">
              <a:lnSpc>
                <a:spcPct val="105000"/>
              </a:lnSpc>
              <a:spcBef>
                <a:spcPts val="0"/>
              </a:spcBef>
              <a:spcAft>
                <a:spcPts val="0"/>
              </a:spcAft>
              <a:buSzPts val="1400"/>
              <a:buChar char="●"/>
            </a:pPr>
            <a:r>
              <a:rPr lang="en" sz="1400"/>
              <a:t>Healthy Living Club</a:t>
            </a:r>
            <a:endParaRPr sz="1400"/>
          </a:p>
          <a:p>
            <a:pPr indent="-317500" lvl="0" marL="457200" rtl="0" algn="l">
              <a:lnSpc>
                <a:spcPct val="105000"/>
              </a:lnSpc>
              <a:spcBef>
                <a:spcPts val="0"/>
              </a:spcBef>
              <a:spcAft>
                <a:spcPts val="0"/>
              </a:spcAft>
              <a:buSzPts val="1400"/>
              <a:buChar char="●"/>
            </a:pPr>
            <a:r>
              <a:rPr lang="en" sz="1400"/>
              <a:t>CAFE - Carlmont Athletes for Equality/Equity</a:t>
            </a:r>
            <a:endParaRPr sz="1400"/>
          </a:p>
          <a:p>
            <a:pPr indent="-317500" lvl="0" marL="457200" rtl="0" algn="l">
              <a:lnSpc>
                <a:spcPct val="105000"/>
              </a:lnSpc>
              <a:spcBef>
                <a:spcPts val="0"/>
              </a:spcBef>
              <a:spcAft>
                <a:spcPts val="0"/>
              </a:spcAft>
              <a:buSzPts val="1400"/>
              <a:buChar char="●"/>
            </a:pPr>
            <a:r>
              <a:rPr lang="en" sz="1400"/>
              <a:t>Self Defense for Girls Club</a:t>
            </a:r>
            <a:endParaRPr sz="1400"/>
          </a:p>
          <a:p>
            <a:pPr indent="-317500" lvl="0" marL="457200" rtl="0" algn="l">
              <a:lnSpc>
                <a:spcPct val="105000"/>
              </a:lnSpc>
              <a:spcBef>
                <a:spcPts val="0"/>
              </a:spcBef>
              <a:spcAft>
                <a:spcPts val="0"/>
              </a:spcAft>
              <a:buSzPts val="1400"/>
              <a:buChar char="●"/>
            </a:pPr>
            <a:r>
              <a:rPr lang="en" sz="1400"/>
              <a:t>Investment Club</a:t>
            </a:r>
            <a:endParaRPr sz="1400"/>
          </a:p>
          <a:p>
            <a:pPr indent="-317500" lvl="0" marL="457200" rtl="0" algn="l">
              <a:lnSpc>
                <a:spcPct val="105000"/>
              </a:lnSpc>
              <a:spcBef>
                <a:spcPts val="0"/>
              </a:spcBef>
              <a:spcAft>
                <a:spcPts val="0"/>
              </a:spcAft>
              <a:buSzPts val="1400"/>
              <a:buChar char="●"/>
            </a:pPr>
            <a:r>
              <a:rPr lang="en" sz="1400"/>
              <a:t>Green Team</a:t>
            </a:r>
            <a:endParaRPr sz="1400"/>
          </a:p>
          <a:p>
            <a:pPr indent="-317500" lvl="0" marL="457200" rtl="0" algn="l">
              <a:lnSpc>
                <a:spcPct val="105000"/>
              </a:lnSpc>
              <a:spcBef>
                <a:spcPts val="0"/>
              </a:spcBef>
              <a:spcAft>
                <a:spcPts val="0"/>
              </a:spcAft>
              <a:buSzPts val="1400"/>
              <a:buChar char="●"/>
            </a:pPr>
            <a:r>
              <a:rPr lang="en" sz="1400"/>
              <a:t>As well as many other academic and cultural clubs…</a:t>
            </a:r>
            <a:endParaRPr sz="1400"/>
          </a:p>
        </p:txBody>
      </p:sp>
      <p:sp>
        <p:nvSpPr>
          <p:cNvPr id="185" name="Google Shape;185;p31"/>
          <p:cNvSpPr/>
          <p:nvPr/>
        </p:nvSpPr>
        <p:spPr>
          <a:xfrm rot="791103">
            <a:off x="3455490" y="1082574"/>
            <a:ext cx="2164869" cy="295152"/>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Objectives</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the end of this lesson, you will learn:  </a:t>
            </a:r>
            <a:endParaRPr/>
          </a:p>
          <a:p>
            <a:pPr indent="-342900" lvl="0" marL="457200" rtl="0" algn="l">
              <a:spcBef>
                <a:spcPts val="1200"/>
              </a:spcBef>
              <a:spcAft>
                <a:spcPts val="0"/>
              </a:spcAft>
              <a:buSzPts val="1800"/>
              <a:buChar char="●"/>
            </a:pPr>
            <a:r>
              <a:rPr lang="en"/>
              <a:t>Who the School Counseling Team is and their role.</a:t>
            </a:r>
            <a:endParaRPr/>
          </a:p>
          <a:p>
            <a:pPr indent="-342900" lvl="0" marL="457200" rtl="0" algn="l">
              <a:spcBef>
                <a:spcPts val="0"/>
              </a:spcBef>
              <a:spcAft>
                <a:spcPts val="0"/>
              </a:spcAft>
              <a:buSzPts val="1800"/>
              <a:buChar char="●"/>
            </a:pPr>
            <a:r>
              <a:rPr lang="en"/>
              <a:t>Strategies to support you throughout </a:t>
            </a:r>
            <a:r>
              <a:rPr lang="en"/>
              <a:t>high</a:t>
            </a:r>
            <a:r>
              <a:rPr lang="en"/>
              <a:t> school. </a:t>
            </a:r>
            <a:endParaRPr/>
          </a:p>
          <a:p>
            <a:pPr indent="-342900" lvl="0" marL="457200" rtl="0" algn="l">
              <a:spcBef>
                <a:spcPts val="0"/>
              </a:spcBef>
              <a:spcAft>
                <a:spcPts val="0"/>
              </a:spcAft>
              <a:buSzPts val="1800"/>
              <a:buChar char="●"/>
            </a:pPr>
            <a:r>
              <a:rPr lang="en"/>
              <a:t>Ways to get involved in school community.</a:t>
            </a:r>
            <a:endParaRPr/>
          </a:p>
          <a:p>
            <a:pPr indent="-342900" lvl="0" marL="457200" rtl="0" algn="l">
              <a:spcBef>
                <a:spcPts val="0"/>
              </a:spcBef>
              <a:spcAft>
                <a:spcPts val="0"/>
              </a:spcAft>
              <a:buSzPts val="1800"/>
              <a:buChar char="●"/>
            </a:pPr>
            <a:r>
              <a:rPr lang="en"/>
              <a:t>Resources available to you in the school community.</a:t>
            </a:r>
            <a:endParaRPr/>
          </a:p>
          <a:p>
            <a:pPr indent="-342900" lvl="0" marL="457200" rtl="0" algn="l">
              <a:spcBef>
                <a:spcPts val="0"/>
              </a:spcBef>
              <a:spcAft>
                <a:spcPts val="0"/>
              </a:spcAft>
              <a:buSzPts val="1800"/>
              <a:buChar char="●"/>
            </a:pPr>
            <a:r>
              <a:rPr lang="en"/>
              <a:t>Technology tools that you will need to navigate high school.</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157000" y="76200"/>
            <a:ext cx="8526300" cy="684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Getting </a:t>
            </a:r>
            <a:r>
              <a:rPr lang="en"/>
              <a:t>Involved</a:t>
            </a:r>
            <a:r>
              <a:rPr lang="en"/>
              <a:t> in Sports</a:t>
            </a:r>
            <a:endParaRPr/>
          </a:p>
        </p:txBody>
      </p:sp>
      <p:sp>
        <p:nvSpPr>
          <p:cNvPr id="191" name="Google Shape;191;p32"/>
          <p:cNvSpPr txBox="1"/>
          <p:nvPr>
            <p:ph type="title"/>
          </p:nvPr>
        </p:nvSpPr>
        <p:spPr>
          <a:xfrm>
            <a:off x="206650" y="895050"/>
            <a:ext cx="2651100" cy="56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Fall</a:t>
            </a:r>
            <a:endParaRPr/>
          </a:p>
        </p:txBody>
      </p:sp>
      <p:sp>
        <p:nvSpPr>
          <p:cNvPr id="192" name="Google Shape;192;p32"/>
          <p:cNvSpPr txBox="1"/>
          <p:nvPr>
            <p:ph idx="1" type="body"/>
          </p:nvPr>
        </p:nvSpPr>
        <p:spPr>
          <a:xfrm>
            <a:off x="113475" y="1590594"/>
            <a:ext cx="2651100" cy="273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Water Polo</a:t>
            </a:r>
            <a:endParaRPr/>
          </a:p>
          <a:p>
            <a:pPr indent="-342900" lvl="0" marL="457200" rtl="0" algn="l">
              <a:spcBef>
                <a:spcPts val="0"/>
              </a:spcBef>
              <a:spcAft>
                <a:spcPts val="0"/>
              </a:spcAft>
              <a:buSzPts val="1800"/>
              <a:buChar char="●"/>
            </a:pPr>
            <a:r>
              <a:rPr lang="en"/>
              <a:t>Cross Country</a:t>
            </a:r>
            <a:endParaRPr/>
          </a:p>
          <a:p>
            <a:pPr indent="-342900" lvl="0" marL="457200" rtl="0" algn="l">
              <a:spcBef>
                <a:spcPts val="0"/>
              </a:spcBef>
              <a:spcAft>
                <a:spcPts val="0"/>
              </a:spcAft>
              <a:buSzPts val="1800"/>
              <a:buChar char="●"/>
            </a:pPr>
            <a:r>
              <a:rPr lang="en"/>
              <a:t>Girl’s Golf</a:t>
            </a:r>
            <a:endParaRPr/>
          </a:p>
          <a:p>
            <a:pPr indent="-342900" lvl="0" marL="457200" rtl="0" algn="l">
              <a:spcBef>
                <a:spcPts val="0"/>
              </a:spcBef>
              <a:spcAft>
                <a:spcPts val="0"/>
              </a:spcAft>
              <a:buSzPts val="1800"/>
              <a:buChar char="●"/>
            </a:pPr>
            <a:r>
              <a:rPr lang="en"/>
              <a:t>Football</a:t>
            </a:r>
            <a:endParaRPr/>
          </a:p>
          <a:p>
            <a:pPr indent="-342900" lvl="0" marL="457200" rtl="0" algn="l">
              <a:spcBef>
                <a:spcPts val="0"/>
              </a:spcBef>
              <a:spcAft>
                <a:spcPts val="0"/>
              </a:spcAft>
              <a:buSzPts val="1800"/>
              <a:buChar char="●"/>
            </a:pPr>
            <a:r>
              <a:rPr lang="en"/>
              <a:t>Girl’s Tennis</a:t>
            </a:r>
            <a:endParaRPr/>
          </a:p>
          <a:p>
            <a:pPr indent="-342900" lvl="0" marL="457200" rtl="0" algn="l">
              <a:spcBef>
                <a:spcPts val="0"/>
              </a:spcBef>
              <a:spcAft>
                <a:spcPts val="0"/>
              </a:spcAft>
              <a:buSzPts val="1800"/>
              <a:buChar char="●"/>
            </a:pPr>
            <a:r>
              <a:rPr lang="en"/>
              <a:t>Girl’s Volleyball</a:t>
            </a:r>
            <a:endParaRPr/>
          </a:p>
          <a:p>
            <a:pPr indent="-342900" lvl="0" marL="457200" rtl="0" algn="l">
              <a:spcBef>
                <a:spcPts val="0"/>
              </a:spcBef>
              <a:spcAft>
                <a:spcPts val="0"/>
              </a:spcAft>
              <a:buSzPts val="1800"/>
              <a:buChar char="●"/>
            </a:pPr>
            <a:r>
              <a:rPr lang="en"/>
              <a:t>Cheer</a:t>
            </a:r>
            <a:endParaRPr/>
          </a:p>
        </p:txBody>
      </p:sp>
      <p:sp>
        <p:nvSpPr>
          <p:cNvPr id="193" name="Google Shape;193;p32"/>
          <p:cNvSpPr txBox="1"/>
          <p:nvPr>
            <p:ph idx="4294967295" type="body"/>
          </p:nvPr>
        </p:nvSpPr>
        <p:spPr>
          <a:xfrm>
            <a:off x="3254259" y="1661131"/>
            <a:ext cx="2651100" cy="273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Girl’s Soccer</a:t>
            </a:r>
            <a:endParaRPr/>
          </a:p>
          <a:p>
            <a:pPr indent="-342900" lvl="0" marL="457200" rtl="0" algn="l">
              <a:spcBef>
                <a:spcPts val="0"/>
              </a:spcBef>
              <a:spcAft>
                <a:spcPts val="0"/>
              </a:spcAft>
              <a:buSzPts val="1800"/>
              <a:buChar char="●"/>
            </a:pPr>
            <a:r>
              <a:rPr lang="en"/>
              <a:t>Boy’s Soccer</a:t>
            </a:r>
            <a:endParaRPr/>
          </a:p>
          <a:p>
            <a:pPr indent="-342900" lvl="0" marL="457200" rtl="0" algn="l">
              <a:spcBef>
                <a:spcPts val="0"/>
              </a:spcBef>
              <a:spcAft>
                <a:spcPts val="0"/>
              </a:spcAft>
              <a:buSzPts val="1800"/>
              <a:buChar char="●"/>
            </a:pPr>
            <a:r>
              <a:rPr lang="en"/>
              <a:t>Girl’s Basketball</a:t>
            </a:r>
            <a:endParaRPr/>
          </a:p>
          <a:p>
            <a:pPr indent="-342900" lvl="0" marL="457200" rtl="0" algn="l">
              <a:spcBef>
                <a:spcPts val="0"/>
              </a:spcBef>
              <a:spcAft>
                <a:spcPts val="0"/>
              </a:spcAft>
              <a:buSzPts val="1800"/>
              <a:buChar char="●"/>
            </a:pPr>
            <a:r>
              <a:rPr lang="en"/>
              <a:t>Boy’s Basketball</a:t>
            </a:r>
            <a:endParaRPr/>
          </a:p>
          <a:p>
            <a:pPr indent="-342900" lvl="0" marL="457200" rtl="0" algn="l">
              <a:spcBef>
                <a:spcPts val="0"/>
              </a:spcBef>
              <a:spcAft>
                <a:spcPts val="0"/>
              </a:spcAft>
              <a:buSzPts val="1800"/>
              <a:buChar char="●"/>
            </a:pPr>
            <a:r>
              <a:rPr lang="en"/>
              <a:t>Wrestling</a:t>
            </a:r>
            <a:endParaRPr/>
          </a:p>
          <a:p>
            <a:pPr indent="-342900" lvl="0" marL="457200" rtl="0" algn="l">
              <a:spcBef>
                <a:spcPts val="0"/>
              </a:spcBef>
              <a:spcAft>
                <a:spcPts val="0"/>
              </a:spcAft>
              <a:buSzPts val="1800"/>
              <a:buChar char="●"/>
            </a:pPr>
            <a:r>
              <a:rPr lang="en"/>
              <a:t>Cheer</a:t>
            </a:r>
            <a:endParaRPr/>
          </a:p>
        </p:txBody>
      </p:sp>
      <p:sp>
        <p:nvSpPr>
          <p:cNvPr id="194" name="Google Shape;194;p32"/>
          <p:cNvSpPr txBox="1"/>
          <p:nvPr>
            <p:ph type="title"/>
          </p:nvPr>
        </p:nvSpPr>
        <p:spPr>
          <a:xfrm>
            <a:off x="3360124" y="903563"/>
            <a:ext cx="2651100" cy="56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Winter</a:t>
            </a:r>
            <a:endParaRPr/>
          </a:p>
        </p:txBody>
      </p:sp>
      <p:sp>
        <p:nvSpPr>
          <p:cNvPr id="195" name="Google Shape;195;p32"/>
          <p:cNvSpPr txBox="1"/>
          <p:nvPr>
            <p:ph idx="4294967295" type="body"/>
          </p:nvPr>
        </p:nvSpPr>
        <p:spPr>
          <a:xfrm>
            <a:off x="6326447" y="1652619"/>
            <a:ext cx="2651100" cy="27312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Badminton</a:t>
            </a:r>
            <a:endParaRPr/>
          </a:p>
          <a:p>
            <a:pPr indent="-342900" lvl="0" marL="457200" rtl="0" algn="l">
              <a:spcBef>
                <a:spcPts val="0"/>
              </a:spcBef>
              <a:spcAft>
                <a:spcPts val="0"/>
              </a:spcAft>
              <a:buSzPts val="1800"/>
              <a:buChar char="●"/>
            </a:pPr>
            <a:r>
              <a:rPr lang="en"/>
              <a:t>Track</a:t>
            </a:r>
            <a:endParaRPr/>
          </a:p>
          <a:p>
            <a:pPr indent="-342900" lvl="0" marL="457200" rtl="0" algn="l">
              <a:spcBef>
                <a:spcPts val="0"/>
              </a:spcBef>
              <a:spcAft>
                <a:spcPts val="0"/>
              </a:spcAft>
              <a:buSzPts val="1800"/>
              <a:buChar char="●"/>
            </a:pPr>
            <a:r>
              <a:rPr lang="en"/>
              <a:t>Boy’s Tennis</a:t>
            </a:r>
            <a:endParaRPr/>
          </a:p>
          <a:p>
            <a:pPr indent="-342900" lvl="0" marL="457200" rtl="0" algn="l">
              <a:spcBef>
                <a:spcPts val="0"/>
              </a:spcBef>
              <a:spcAft>
                <a:spcPts val="0"/>
              </a:spcAft>
              <a:buSzPts val="1800"/>
              <a:buChar char="●"/>
            </a:pPr>
            <a:r>
              <a:rPr lang="en"/>
              <a:t>Boy’s Volleyball</a:t>
            </a:r>
            <a:endParaRPr/>
          </a:p>
          <a:p>
            <a:pPr indent="-342900" lvl="0" marL="457200" rtl="0" algn="l">
              <a:spcBef>
                <a:spcPts val="0"/>
              </a:spcBef>
              <a:spcAft>
                <a:spcPts val="0"/>
              </a:spcAft>
              <a:buSzPts val="1800"/>
              <a:buChar char="●"/>
            </a:pPr>
            <a:r>
              <a:rPr lang="en"/>
              <a:t>Baseball</a:t>
            </a:r>
            <a:endParaRPr/>
          </a:p>
          <a:p>
            <a:pPr indent="-342900" lvl="0" marL="457200" rtl="0" algn="l">
              <a:spcBef>
                <a:spcPts val="0"/>
              </a:spcBef>
              <a:spcAft>
                <a:spcPts val="0"/>
              </a:spcAft>
              <a:buSzPts val="1800"/>
              <a:buChar char="●"/>
            </a:pPr>
            <a:r>
              <a:rPr lang="en"/>
              <a:t>Lacrosse</a:t>
            </a:r>
            <a:endParaRPr/>
          </a:p>
          <a:p>
            <a:pPr indent="-342900" lvl="0" marL="457200" rtl="0" algn="l">
              <a:spcBef>
                <a:spcPts val="0"/>
              </a:spcBef>
              <a:spcAft>
                <a:spcPts val="0"/>
              </a:spcAft>
              <a:buSzPts val="1800"/>
              <a:buChar char="●"/>
            </a:pPr>
            <a:r>
              <a:rPr lang="en"/>
              <a:t>Softball</a:t>
            </a:r>
            <a:endParaRPr/>
          </a:p>
          <a:p>
            <a:pPr indent="-342900" lvl="0" marL="457200" rtl="0" algn="l">
              <a:spcBef>
                <a:spcPts val="0"/>
              </a:spcBef>
              <a:spcAft>
                <a:spcPts val="0"/>
              </a:spcAft>
              <a:buSzPts val="1800"/>
              <a:buChar char="●"/>
            </a:pPr>
            <a:r>
              <a:rPr lang="en"/>
              <a:t>Swimming</a:t>
            </a:r>
            <a:endParaRPr/>
          </a:p>
          <a:p>
            <a:pPr indent="-342900" lvl="0" marL="457200" rtl="0" algn="l">
              <a:spcBef>
                <a:spcPts val="0"/>
              </a:spcBef>
              <a:spcAft>
                <a:spcPts val="0"/>
              </a:spcAft>
              <a:buSzPts val="1800"/>
              <a:buChar char="●"/>
            </a:pPr>
            <a:r>
              <a:rPr lang="en"/>
              <a:t>Cheer</a:t>
            </a:r>
            <a:endParaRPr/>
          </a:p>
        </p:txBody>
      </p:sp>
      <p:sp>
        <p:nvSpPr>
          <p:cNvPr id="196" name="Google Shape;196;p32"/>
          <p:cNvSpPr txBox="1"/>
          <p:nvPr>
            <p:ph type="title"/>
          </p:nvPr>
        </p:nvSpPr>
        <p:spPr>
          <a:xfrm>
            <a:off x="6466224" y="895050"/>
            <a:ext cx="2651100" cy="56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Spring</a:t>
            </a:r>
            <a:endParaRPr/>
          </a:p>
        </p:txBody>
      </p:sp>
      <p:sp>
        <p:nvSpPr>
          <p:cNvPr id="197" name="Google Shape;197;p32"/>
          <p:cNvSpPr txBox="1"/>
          <p:nvPr/>
        </p:nvSpPr>
        <p:spPr>
          <a:xfrm>
            <a:off x="117750" y="4455750"/>
            <a:ext cx="892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Raleway"/>
                <a:ea typeface="Raleway"/>
                <a:cs typeface="Raleway"/>
                <a:sym typeface="Raleway"/>
              </a:rPr>
              <a:t>Go to </a:t>
            </a:r>
            <a:r>
              <a:rPr lang="en" sz="1200">
                <a:solidFill>
                  <a:schemeClr val="accent3"/>
                </a:solidFill>
                <a:latin typeface="Raleway"/>
                <a:ea typeface="Raleway"/>
                <a:cs typeface="Raleway"/>
                <a:sym typeface="Raleway"/>
              </a:rPr>
              <a:t>Carlmont’s </a:t>
            </a:r>
            <a:r>
              <a:rPr lang="en" sz="1200">
                <a:solidFill>
                  <a:schemeClr val="accent3"/>
                </a:solidFill>
                <a:latin typeface="Raleway"/>
                <a:ea typeface="Raleway"/>
                <a:cs typeface="Raleway"/>
                <a:sym typeface="Raleway"/>
              </a:rPr>
              <a:t>SCHOOL website to complete the </a:t>
            </a:r>
            <a:r>
              <a:rPr lang="en" sz="1200" u="sng">
                <a:solidFill>
                  <a:srgbClr val="0000FF"/>
                </a:solidFill>
                <a:latin typeface="Raleway"/>
                <a:ea typeface="Raleway"/>
                <a:cs typeface="Raleway"/>
                <a:sym typeface="Raleway"/>
                <a:hlinkClick r:id="rId3">
                  <a:extLst>
                    <a:ext uri="{A12FA001-AC4F-418D-AE19-62706E023703}">
                      <ahyp:hlinkClr val="tx"/>
                    </a:ext>
                  </a:extLst>
                </a:hlinkClick>
              </a:rPr>
              <a:t>Athletic Clearance Packe</a:t>
            </a:r>
            <a:r>
              <a:rPr lang="en" sz="1200" u="sng">
                <a:solidFill>
                  <a:schemeClr val="accent3"/>
                </a:solidFill>
                <a:latin typeface="Raleway"/>
                <a:ea typeface="Raleway"/>
                <a:cs typeface="Raleway"/>
                <a:sym typeface="Raleway"/>
                <a:hlinkClick r:id="rId4">
                  <a:extLst>
                    <a:ext uri="{A12FA001-AC4F-418D-AE19-62706E023703}">
                      <ahyp:hlinkClr val="tx"/>
                    </a:ext>
                  </a:extLst>
                </a:hlinkClick>
              </a:rPr>
              <a:t>t</a:t>
            </a:r>
            <a:r>
              <a:rPr lang="en" sz="1200">
                <a:solidFill>
                  <a:schemeClr val="accent3"/>
                </a:solidFill>
                <a:latin typeface="Raleway"/>
                <a:ea typeface="Raleway"/>
                <a:cs typeface="Raleway"/>
                <a:sym typeface="Raleway"/>
              </a:rPr>
              <a:t> (English) </a:t>
            </a:r>
            <a:r>
              <a:rPr lang="en" sz="1200" u="sng">
                <a:solidFill>
                  <a:srgbClr val="0000FF"/>
                </a:solidFill>
                <a:latin typeface="Raleway"/>
                <a:ea typeface="Raleway"/>
                <a:cs typeface="Raleway"/>
                <a:sym typeface="Raleway"/>
                <a:hlinkClick r:id="rId5">
                  <a:extLst>
                    <a:ext uri="{A12FA001-AC4F-418D-AE19-62706E023703}">
                      <ahyp:hlinkClr val="tx"/>
                    </a:ext>
                  </a:extLst>
                </a:hlinkClick>
              </a:rPr>
              <a:t>Athletic Clearance Packet</a:t>
            </a:r>
            <a:r>
              <a:rPr lang="en" sz="1200">
                <a:solidFill>
                  <a:schemeClr val="accent3"/>
                </a:solidFill>
                <a:latin typeface="Raleway"/>
                <a:ea typeface="Raleway"/>
                <a:cs typeface="Raleway"/>
                <a:sym typeface="Raleway"/>
              </a:rPr>
              <a:t> (Spanish)</a:t>
            </a:r>
            <a:endParaRPr sz="1900">
              <a:solidFill>
                <a:schemeClr val="accent3"/>
              </a:solidFill>
              <a:latin typeface="Quicksand"/>
              <a:ea typeface="Quicksand"/>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286350" y="1420475"/>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Technology Tools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235500" y="250800"/>
            <a:ext cx="28080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Infinite Campus</a:t>
            </a:r>
            <a:endParaRPr/>
          </a:p>
        </p:txBody>
      </p:sp>
      <p:sp>
        <p:nvSpPr>
          <p:cNvPr id="208" name="Google Shape;208;p34"/>
          <p:cNvSpPr txBox="1"/>
          <p:nvPr>
            <p:ph idx="1" type="body"/>
          </p:nvPr>
        </p:nvSpPr>
        <p:spPr>
          <a:xfrm>
            <a:off x="235500" y="945900"/>
            <a:ext cx="2808000" cy="408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Used for checking: </a:t>
            </a:r>
            <a:endParaRPr/>
          </a:p>
          <a:p>
            <a:pPr indent="-304800" lvl="0" marL="457200" rtl="0" algn="l">
              <a:spcBef>
                <a:spcPts val="1200"/>
              </a:spcBef>
              <a:spcAft>
                <a:spcPts val="0"/>
              </a:spcAft>
              <a:buSzPts val="1200"/>
              <a:buChar char="●"/>
            </a:pPr>
            <a:r>
              <a:rPr lang="en"/>
              <a:t>Schedule</a:t>
            </a:r>
            <a:endParaRPr/>
          </a:p>
          <a:p>
            <a:pPr indent="-304800" lvl="0" marL="457200" rtl="0" algn="l">
              <a:spcBef>
                <a:spcPts val="0"/>
              </a:spcBef>
              <a:spcAft>
                <a:spcPts val="0"/>
              </a:spcAft>
              <a:buSzPts val="1200"/>
              <a:buChar char="●"/>
            </a:pPr>
            <a:r>
              <a:rPr lang="en"/>
              <a:t>Grades</a:t>
            </a:r>
            <a:endParaRPr/>
          </a:p>
          <a:p>
            <a:pPr indent="-304800" lvl="0" marL="457200" rtl="0" algn="l">
              <a:spcBef>
                <a:spcPts val="0"/>
              </a:spcBef>
              <a:spcAft>
                <a:spcPts val="0"/>
              </a:spcAft>
              <a:buSzPts val="1200"/>
              <a:buChar char="●"/>
            </a:pPr>
            <a:r>
              <a:rPr lang="en"/>
              <a:t>Unofficial Transcripts</a:t>
            </a:r>
            <a:endParaRPr/>
          </a:p>
          <a:p>
            <a:pPr indent="-304800" lvl="0" marL="457200" rtl="0" algn="l">
              <a:spcBef>
                <a:spcPts val="0"/>
              </a:spcBef>
              <a:spcAft>
                <a:spcPts val="0"/>
              </a:spcAft>
              <a:buSzPts val="1200"/>
              <a:buChar char="●"/>
            </a:pPr>
            <a:r>
              <a:rPr lang="en"/>
              <a:t>Attendance </a:t>
            </a:r>
            <a:endParaRPr/>
          </a:p>
          <a:p>
            <a:pPr indent="-304800" lvl="0" marL="457200" rtl="0" algn="l">
              <a:spcBef>
                <a:spcPts val="0"/>
              </a:spcBef>
              <a:spcAft>
                <a:spcPts val="0"/>
              </a:spcAft>
              <a:buSzPts val="1200"/>
              <a:buChar char="●"/>
            </a:pPr>
            <a:r>
              <a:rPr lang="en"/>
              <a:t>Finding out who YOUR counselor is</a:t>
            </a:r>
            <a:endParaRPr/>
          </a:p>
        </p:txBody>
      </p:sp>
      <p:sp>
        <p:nvSpPr>
          <p:cNvPr id="209" name="Google Shape;209;p34"/>
          <p:cNvSpPr txBox="1"/>
          <p:nvPr>
            <p:ph type="title"/>
          </p:nvPr>
        </p:nvSpPr>
        <p:spPr>
          <a:xfrm>
            <a:off x="2818175" y="2455550"/>
            <a:ext cx="28080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Canvas</a:t>
            </a:r>
            <a:endParaRPr/>
          </a:p>
        </p:txBody>
      </p:sp>
      <p:sp>
        <p:nvSpPr>
          <p:cNvPr id="210" name="Google Shape;210;p34"/>
          <p:cNvSpPr txBox="1"/>
          <p:nvPr>
            <p:ph idx="1" type="body"/>
          </p:nvPr>
        </p:nvSpPr>
        <p:spPr>
          <a:xfrm>
            <a:off x="2883975" y="3136650"/>
            <a:ext cx="2808000" cy="175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Used for: </a:t>
            </a:r>
            <a:endParaRPr/>
          </a:p>
          <a:p>
            <a:pPr indent="-304800" lvl="0" marL="457200" rtl="0" algn="l">
              <a:spcBef>
                <a:spcPts val="1200"/>
              </a:spcBef>
              <a:spcAft>
                <a:spcPts val="0"/>
              </a:spcAft>
              <a:buSzPts val="1200"/>
              <a:buChar char="●"/>
            </a:pPr>
            <a:r>
              <a:rPr lang="en"/>
              <a:t>Homework &amp; classroom assignments</a:t>
            </a:r>
            <a:endParaRPr/>
          </a:p>
          <a:p>
            <a:pPr indent="-304800" lvl="0" marL="457200" rtl="0" algn="l">
              <a:spcBef>
                <a:spcPts val="0"/>
              </a:spcBef>
              <a:spcAft>
                <a:spcPts val="0"/>
              </a:spcAft>
              <a:buSzPts val="1200"/>
              <a:buChar char="●"/>
            </a:pPr>
            <a:r>
              <a:rPr lang="en"/>
              <a:t>Viewing your most up-to-date grades &amp; progress </a:t>
            </a:r>
            <a:endParaRPr/>
          </a:p>
          <a:p>
            <a:pPr indent="-304800" lvl="0" marL="457200" rtl="0" algn="l">
              <a:spcBef>
                <a:spcPts val="0"/>
              </a:spcBef>
              <a:spcAft>
                <a:spcPts val="0"/>
              </a:spcAft>
              <a:buSzPts val="1200"/>
              <a:buChar char="●"/>
            </a:pPr>
            <a:r>
              <a:rPr lang="en"/>
              <a:t>Checking your </a:t>
            </a:r>
            <a:r>
              <a:rPr lang="en"/>
              <a:t>calendar</a:t>
            </a:r>
            <a:endParaRPr/>
          </a:p>
          <a:p>
            <a:pPr indent="-304800" lvl="0" marL="457200" rtl="0" algn="l">
              <a:spcBef>
                <a:spcPts val="0"/>
              </a:spcBef>
              <a:spcAft>
                <a:spcPts val="0"/>
              </a:spcAft>
              <a:buSzPts val="1200"/>
              <a:buChar char="●"/>
            </a:pPr>
            <a:r>
              <a:rPr lang="en"/>
              <a:t>Emailing teachers</a:t>
            </a:r>
            <a:endParaRPr/>
          </a:p>
        </p:txBody>
      </p:sp>
      <p:sp>
        <p:nvSpPr>
          <p:cNvPr id="211" name="Google Shape;211;p34"/>
          <p:cNvSpPr txBox="1"/>
          <p:nvPr>
            <p:ph type="title"/>
          </p:nvPr>
        </p:nvSpPr>
        <p:spPr>
          <a:xfrm>
            <a:off x="2818175" y="367563"/>
            <a:ext cx="2808000" cy="56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School Email</a:t>
            </a:r>
            <a:endParaRPr/>
          </a:p>
        </p:txBody>
      </p:sp>
      <p:sp>
        <p:nvSpPr>
          <p:cNvPr id="212" name="Google Shape;212;p34"/>
          <p:cNvSpPr txBox="1"/>
          <p:nvPr>
            <p:ph idx="1" type="body"/>
          </p:nvPr>
        </p:nvSpPr>
        <p:spPr>
          <a:xfrm>
            <a:off x="2883975" y="1012525"/>
            <a:ext cx="2808000" cy="1043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Make sure to check your school email often (at least once a day) </a:t>
            </a:r>
            <a:endParaRPr/>
          </a:p>
          <a:p>
            <a:pPr indent="0" lvl="0" marL="0" rtl="0" algn="l">
              <a:spcBef>
                <a:spcPts val="1200"/>
              </a:spcBef>
              <a:spcAft>
                <a:spcPts val="1200"/>
              </a:spcAft>
              <a:buNone/>
            </a:pPr>
            <a:r>
              <a:rPr b="1" i="1" lang="en"/>
              <a:t>**Perfect way to communicate with your counselor! </a:t>
            </a:r>
            <a:endParaRPr b="1" i="1"/>
          </a:p>
        </p:txBody>
      </p:sp>
      <p:sp>
        <p:nvSpPr>
          <p:cNvPr id="213" name="Google Shape;213;p34"/>
          <p:cNvSpPr txBox="1"/>
          <p:nvPr>
            <p:ph type="title"/>
          </p:nvPr>
        </p:nvSpPr>
        <p:spPr>
          <a:xfrm>
            <a:off x="5771950" y="1493900"/>
            <a:ext cx="2808000" cy="523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School Website</a:t>
            </a:r>
            <a:endParaRPr/>
          </a:p>
        </p:txBody>
      </p:sp>
      <p:sp>
        <p:nvSpPr>
          <p:cNvPr id="214" name="Google Shape;214;p34"/>
          <p:cNvSpPr txBox="1"/>
          <p:nvPr>
            <p:ph idx="1" type="body"/>
          </p:nvPr>
        </p:nvSpPr>
        <p:spPr>
          <a:xfrm>
            <a:off x="5525800" y="2055625"/>
            <a:ext cx="3300300" cy="297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Consider exploring: </a:t>
            </a:r>
            <a:endParaRPr/>
          </a:p>
          <a:p>
            <a:pPr indent="-304800" lvl="0" marL="457200" rtl="0" algn="l">
              <a:spcBef>
                <a:spcPts val="1200"/>
              </a:spcBef>
              <a:spcAft>
                <a:spcPts val="0"/>
              </a:spcAft>
              <a:buSzPts val="1200"/>
              <a:buChar char="●"/>
            </a:pPr>
            <a:r>
              <a:rPr lang="en"/>
              <a:t>School Counseling Department Page</a:t>
            </a:r>
            <a:endParaRPr/>
          </a:p>
          <a:p>
            <a:pPr indent="-304800" lvl="0" marL="457200" rtl="0" algn="l">
              <a:spcBef>
                <a:spcPts val="0"/>
              </a:spcBef>
              <a:spcAft>
                <a:spcPts val="0"/>
              </a:spcAft>
              <a:buSzPts val="1200"/>
              <a:buChar char="●"/>
            </a:pPr>
            <a:r>
              <a:rPr lang="en"/>
              <a:t>College &amp; Career Center Page</a:t>
            </a:r>
            <a:endParaRPr/>
          </a:p>
          <a:p>
            <a:pPr indent="-304800" lvl="0" marL="457200" rtl="0" algn="l">
              <a:spcBef>
                <a:spcPts val="0"/>
              </a:spcBef>
              <a:spcAft>
                <a:spcPts val="0"/>
              </a:spcAft>
              <a:buSzPts val="1200"/>
              <a:buChar char="●"/>
            </a:pPr>
            <a:r>
              <a:rPr lang="en"/>
              <a:t>Student Activities Page</a:t>
            </a:r>
            <a:endParaRPr/>
          </a:p>
          <a:p>
            <a:pPr indent="-304800" lvl="0" marL="457200" rtl="0" algn="l">
              <a:spcBef>
                <a:spcPts val="0"/>
              </a:spcBef>
              <a:spcAft>
                <a:spcPts val="0"/>
              </a:spcAft>
              <a:buSzPts val="1200"/>
              <a:buChar char="●"/>
            </a:pPr>
            <a:r>
              <a:rPr lang="en"/>
              <a:t>Clubs</a:t>
            </a:r>
            <a:endParaRPr/>
          </a:p>
          <a:p>
            <a:pPr indent="-304800" lvl="0" marL="457200" rtl="0" algn="l">
              <a:spcBef>
                <a:spcPts val="0"/>
              </a:spcBef>
              <a:spcAft>
                <a:spcPts val="0"/>
              </a:spcAft>
              <a:buSzPts val="1200"/>
              <a:buChar char="●"/>
            </a:pPr>
            <a:r>
              <a:rPr lang="en"/>
              <a:t>Athletics</a:t>
            </a:r>
            <a:endParaRPr/>
          </a:p>
          <a:p>
            <a:pPr indent="-304800" lvl="0" marL="457200" rtl="0" algn="l">
              <a:spcBef>
                <a:spcPts val="0"/>
              </a:spcBef>
              <a:spcAft>
                <a:spcPts val="0"/>
              </a:spcAft>
              <a:buSzPts val="1200"/>
              <a:buChar char="●"/>
            </a:pPr>
            <a:r>
              <a:rPr lang="en"/>
              <a:t>Work Permit information</a:t>
            </a:r>
            <a:endParaRPr/>
          </a:p>
          <a:p>
            <a:pPr indent="-304800" lvl="0" marL="457200" rtl="0" algn="l">
              <a:spcBef>
                <a:spcPts val="0"/>
              </a:spcBef>
              <a:spcAft>
                <a:spcPts val="0"/>
              </a:spcAft>
              <a:buSzPts val="1200"/>
              <a:buChar char="●"/>
            </a:pPr>
            <a:r>
              <a:rPr lang="en"/>
              <a:t>Campus calendar and events</a:t>
            </a:r>
            <a:endParaRPr/>
          </a:p>
          <a:p>
            <a:pPr indent="-304800" lvl="0" marL="457200" rtl="0" algn="l">
              <a:spcBef>
                <a:spcPts val="0"/>
              </a:spcBef>
              <a:spcAft>
                <a:spcPts val="0"/>
              </a:spcAft>
              <a:buSzPts val="1200"/>
              <a:buChar char="●"/>
            </a:pPr>
            <a:r>
              <a:rPr lang="en"/>
              <a:t>ASB website</a:t>
            </a:r>
            <a:endParaRPr/>
          </a:p>
          <a:p>
            <a:pPr indent="-304800" lvl="0" marL="457200" rtl="0" algn="l">
              <a:spcBef>
                <a:spcPts val="0"/>
              </a:spcBef>
              <a:spcAft>
                <a:spcPts val="0"/>
              </a:spcAft>
              <a:buSzPts val="1200"/>
              <a:buChar char="●"/>
            </a:pPr>
            <a:r>
              <a:rPr lang="en"/>
              <a:t>Bell Schedule</a:t>
            </a:r>
            <a:endParaRPr/>
          </a:p>
        </p:txBody>
      </p:sp>
      <p:pic>
        <p:nvPicPr>
          <p:cNvPr id="215" name="Google Shape;215;p34"/>
          <p:cNvPicPr preferRelativeResize="0"/>
          <p:nvPr/>
        </p:nvPicPr>
        <p:blipFill>
          <a:blip r:embed="rId3">
            <a:alphaModFix/>
          </a:blip>
          <a:stretch>
            <a:fillRect/>
          </a:stretch>
        </p:blipFill>
        <p:spPr>
          <a:xfrm>
            <a:off x="235500" y="945900"/>
            <a:ext cx="2190750" cy="2190750"/>
          </a:xfrm>
          <a:prstGeom prst="rect">
            <a:avLst/>
          </a:prstGeom>
          <a:noFill/>
          <a:ln>
            <a:noFill/>
          </a:ln>
        </p:spPr>
      </p:pic>
      <p:pic>
        <p:nvPicPr>
          <p:cNvPr id="216" name="Google Shape;216;p34"/>
          <p:cNvPicPr preferRelativeResize="0"/>
          <p:nvPr/>
        </p:nvPicPr>
        <p:blipFill rotWithShape="1">
          <a:blip r:embed="rId4">
            <a:alphaModFix/>
          </a:blip>
          <a:srcRect b="37529" l="24662" r="25734" t="10468"/>
          <a:stretch/>
        </p:blipFill>
        <p:spPr>
          <a:xfrm>
            <a:off x="4428125" y="2492563"/>
            <a:ext cx="751075" cy="787423"/>
          </a:xfrm>
          <a:prstGeom prst="rect">
            <a:avLst/>
          </a:prstGeom>
          <a:noFill/>
          <a:ln>
            <a:noFill/>
          </a:ln>
        </p:spPr>
      </p:pic>
      <p:pic>
        <p:nvPicPr>
          <p:cNvPr id="217" name="Google Shape;217;p34"/>
          <p:cNvPicPr preferRelativeResize="0"/>
          <p:nvPr/>
        </p:nvPicPr>
        <p:blipFill>
          <a:blip r:embed="rId5">
            <a:alphaModFix/>
          </a:blip>
          <a:stretch>
            <a:fillRect/>
          </a:stretch>
        </p:blipFill>
        <p:spPr>
          <a:xfrm>
            <a:off x="7242700" y="287200"/>
            <a:ext cx="1405200" cy="1405200"/>
          </a:xfrm>
          <a:prstGeom prst="rect">
            <a:avLst/>
          </a:prstGeom>
          <a:noFill/>
          <a:ln>
            <a:noFill/>
          </a:ln>
        </p:spPr>
      </p:pic>
      <p:pic>
        <p:nvPicPr>
          <p:cNvPr id="218" name="Google Shape;218;p34"/>
          <p:cNvPicPr preferRelativeResize="0"/>
          <p:nvPr/>
        </p:nvPicPr>
        <p:blipFill rotWithShape="1">
          <a:blip r:embed="rId6">
            <a:alphaModFix/>
          </a:blip>
          <a:srcRect b="0" l="19548" r="15743" t="0"/>
          <a:stretch/>
        </p:blipFill>
        <p:spPr>
          <a:xfrm>
            <a:off x="4691425" y="287200"/>
            <a:ext cx="834376" cy="725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Technology Scavenger Hunt Activity</a:t>
            </a:r>
            <a:endParaRPr/>
          </a:p>
        </p:txBody>
      </p:sp>
      <p:sp>
        <p:nvSpPr>
          <p:cNvPr id="224" name="Google Shape;224;p3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AutoNum type="arabicPeriod"/>
            </a:pPr>
            <a:r>
              <a:rPr lang="en"/>
              <a:t>Go to </a:t>
            </a:r>
            <a:r>
              <a:rPr lang="en" u="sng">
                <a:solidFill>
                  <a:schemeClr val="hlink"/>
                </a:solidFill>
                <a:hlinkClick r:id="rId3"/>
              </a:rPr>
              <a:t>Club List</a:t>
            </a:r>
            <a:r>
              <a:rPr lang="en"/>
              <a:t> and choose </a:t>
            </a:r>
            <a:r>
              <a:rPr b="1" lang="en" u="sng"/>
              <a:t>ONE </a:t>
            </a:r>
            <a:r>
              <a:rPr lang="en"/>
              <a:t>Club that’s interesting.</a:t>
            </a:r>
            <a:endParaRPr/>
          </a:p>
          <a:p>
            <a:pPr indent="-342900" lvl="0" marL="457200" rtl="0" algn="l">
              <a:lnSpc>
                <a:spcPct val="200000"/>
              </a:lnSpc>
              <a:spcBef>
                <a:spcPts val="0"/>
              </a:spcBef>
              <a:spcAft>
                <a:spcPts val="0"/>
              </a:spcAft>
              <a:buSzPts val="1800"/>
              <a:buAutoNum type="arabicPeriod"/>
            </a:pPr>
            <a:r>
              <a:rPr lang="en"/>
              <a:t>Using </a:t>
            </a:r>
            <a:r>
              <a:rPr lang="en" u="sng"/>
              <a:t>Infinite Campus</a:t>
            </a:r>
            <a:r>
              <a:rPr lang="en"/>
              <a:t> go to “Documents” and “Progress Report”. </a:t>
            </a:r>
            <a:r>
              <a:rPr lang="en" sz="1400" u="sng">
                <a:solidFill>
                  <a:schemeClr val="hlink"/>
                </a:solidFill>
                <a:hlinkClick r:id="rId4"/>
              </a:rPr>
              <a:t>https://ic.seq.org/campus/portal/sequoia.jsp</a:t>
            </a:r>
            <a:r>
              <a:rPr lang="en" sz="1400"/>
              <a:t> </a:t>
            </a:r>
            <a:endParaRPr sz="1400"/>
          </a:p>
          <a:p>
            <a:pPr indent="-342900" lvl="0" marL="457200" rtl="0" algn="l">
              <a:lnSpc>
                <a:spcPct val="200000"/>
              </a:lnSpc>
              <a:spcBef>
                <a:spcPts val="0"/>
              </a:spcBef>
              <a:spcAft>
                <a:spcPts val="0"/>
              </a:spcAft>
              <a:buSzPts val="1800"/>
              <a:buAutoNum type="arabicPeriod"/>
            </a:pPr>
            <a:r>
              <a:rPr lang="en"/>
              <a:t>Based on your </a:t>
            </a:r>
            <a:r>
              <a:rPr lang="en" u="sng"/>
              <a:t>Canva</a:t>
            </a:r>
            <a:r>
              <a:rPr lang="en" u="sng"/>
              <a:t>s</a:t>
            </a:r>
            <a:r>
              <a:rPr lang="en"/>
              <a:t> grades</a:t>
            </a:r>
            <a:r>
              <a:rPr lang="en"/>
              <a:t>, what is a class you need more academic support? </a:t>
            </a:r>
            <a:r>
              <a:rPr lang="en" sz="1200" u="sng">
                <a:solidFill>
                  <a:schemeClr val="hlink"/>
                </a:solidFill>
                <a:hlinkClick r:id="rId5"/>
              </a:rPr>
              <a:t>https://sequoia.instructure.com/login/ldap</a:t>
            </a:r>
            <a:r>
              <a:rPr lang="en"/>
              <a:t> </a:t>
            </a:r>
            <a:endParaRPr/>
          </a:p>
          <a:p>
            <a:pPr indent="-342900" lvl="0" marL="457200" rtl="0" algn="l">
              <a:lnSpc>
                <a:spcPct val="200000"/>
              </a:lnSpc>
              <a:spcBef>
                <a:spcPts val="0"/>
              </a:spcBef>
              <a:spcAft>
                <a:spcPts val="0"/>
              </a:spcAft>
              <a:buSzPts val="1800"/>
              <a:buAutoNum type="arabicPeriod"/>
            </a:pPr>
            <a:r>
              <a:rPr lang="en"/>
              <a:t>Where is </a:t>
            </a:r>
            <a:r>
              <a:rPr b="1" lang="en" u="sng"/>
              <a:t>ONE</a:t>
            </a:r>
            <a:r>
              <a:rPr lang="en"/>
              <a:t> place you can find academic support?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Graduation Requirements</a:t>
            </a:r>
            <a:endParaRPr/>
          </a:p>
        </p:txBody>
      </p:sp>
      <p:sp>
        <p:nvSpPr>
          <p:cNvPr id="230" name="Google Shape;230;p36"/>
          <p:cNvSpPr txBox="1"/>
          <p:nvPr>
            <p:ph idx="1" type="body"/>
          </p:nvPr>
        </p:nvSpPr>
        <p:spPr>
          <a:xfrm>
            <a:off x="561650" y="1256475"/>
            <a:ext cx="67692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Life Skills - 2.5 credits</a:t>
            </a:r>
            <a:endParaRPr/>
          </a:p>
          <a:p>
            <a:pPr indent="-342900" lvl="0" marL="457200" rtl="0" algn="l">
              <a:spcBef>
                <a:spcPts val="0"/>
              </a:spcBef>
              <a:spcAft>
                <a:spcPts val="0"/>
              </a:spcAft>
              <a:buSzPts val="1800"/>
              <a:buChar char="●"/>
            </a:pPr>
            <a:r>
              <a:rPr lang="en"/>
              <a:t>English 4 years</a:t>
            </a:r>
            <a:endParaRPr/>
          </a:p>
          <a:p>
            <a:pPr indent="-342900" lvl="0" marL="457200" rtl="0" algn="l">
              <a:spcBef>
                <a:spcPts val="0"/>
              </a:spcBef>
              <a:spcAft>
                <a:spcPts val="0"/>
              </a:spcAft>
              <a:buSzPts val="1800"/>
              <a:buChar char="●"/>
            </a:pPr>
            <a:r>
              <a:rPr lang="en"/>
              <a:t>Social Studies - 37.5 credits </a:t>
            </a:r>
            <a:endParaRPr/>
          </a:p>
          <a:p>
            <a:pPr indent="-317500" lvl="1" marL="914400" rtl="0" algn="l">
              <a:spcBef>
                <a:spcPts val="0"/>
              </a:spcBef>
              <a:spcAft>
                <a:spcPts val="0"/>
              </a:spcAft>
              <a:buSzPts val="1400"/>
              <a:buChar char="○"/>
            </a:pPr>
            <a:r>
              <a:rPr lang="en"/>
              <a:t>Ethnic Studies, World History, US History, Govt/Econ</a:t>
            </a:r>
            <a:endParaRPr/>
          </a:p>
          <a:p>
            <a:pPr indent="-342900" lvl="0" marL="457200" rtl="0" algn="l">
              <a:spcBef>
                <a:spcPts val="0"/>
              </a:spcBef>
              <a:spcAft>
                <a:spcPts val="0"/>
              </a:spcAft>
              <a:buSzPts val="1800"/>
              <a:buChar char="●"/>
            </a:pPr>
            <a:r>
              <a:rPr lang="en"/>
              <a:t>Math - 2 years</a:t>
            </a:r>
            <a:endParaRPr/>
          </a:p>
          <a:p>
            <a:pPr indent="-342900" lvl="0" marL="457200" rtl="0" algn="l">
              <a:spcBef>
                <a:spcPts val="0"/>
              </a:spcBef>
              <a:spcAft>
                <a:spcPts val="0"/>
              </a:spcAft>
              <a:buSzPts val="1800"/>
              <a:buChar char="●"/>
            </a:pPr>
            <a:r>
              <a:rPr lang="en"/>
              <a:t>Science - 2 years (Life + Physical)</a:t>
            </a:r>
            <a:endParaRPr/>
          </a:p>
          <a:p>
            <a:pPr indent="-342900" lvl="0" marL="457200" rtl="0" algn="l">
              <a:spcBef>
                <a:spcPts val="0"/>
              </a:spcBef>
              <a:spcAft>
                <a:spcPts val="0"/>
              </a:spcAft>
              <a:buSzPts val="1800"/>
              <a:buChar char="●"/>
            </a:pPr>
            <a:r>
              <a:rPr lang="en"/>
              <a:t>Fine Art - 1 year</a:t>
            </a:r>
            <a:endParaRPr/>
          </a:p>
          <a:p>
            <a:pPr indent="-342900" lvl="0" marL="457200" rtl="0" algn="l">
              <a:spcBef>
                <a:spcPts val="0"/>
              </a:spcBef>
              <a:spcAft>
                <a:spcPts val="0"/>
              </a:spcAft>
              <a:buSzPts val="1800"/>
              <a:buChar char="●"/>
            </a:pPr>
            <a:r>
              <a:rPr lang="en"/>
              <a:t>P.E. - 2 years</a:t>
            </a:r>
            <a:endParaRPr/>
          </a:p>
          <a:p>
            <a:pPr indent="-342900" lvl="0" marL="457200" rtl="0" algn="l">
              <a:spcBef>
                <a:spcPts val="0"/>
              </a:spcBef>
              <a:spcAft>
                <a:spcPts val="0"/>
              </a:spcAft>
              <a:buSzPts val="1800"/>
              <a:buChar char="●"/>
            </a:pPr>
            <a:r>
              <a:rPr lang="en"/>
              <a:t>Career Tech Ed. (CTE) - 1 year</a:t>
            </a:r>
            <a:endParaRPr/>
          </a:p>
          <a:p>
            <a:pPr indent="-342900" lvl="0" marL="457200" rtl="0" algn="l">
              <a:spcBef>
                <a:spcPts val="0"/>
              </a:spcBef>
              <a:spcAft>
                <a:spcPts val="0"/>
              </a:spcAft>
              <a:buSzPts val="1800"/>
              <a:buChar char="●"/>
            </a:pPr>
            <a:r>
              <a:rPr lang="en"/>
              <a:t>Electives - 60 credits</a:t>
            </a:r>
            <a:endParaRPr/>
          </a:p>
        </p:txBody>
      </p:sp>
      <p:sp>
        <p:nvSpPr>
          <p:cNvPr id="231" name="Google Shape;231;p36"/>
          <p:cNvSpPr/>
          <p:nvPr/>
        </p:nvSpPr>
        <p:spPr>
          <a:xfrm>
            <a:off x="5350450" y="3448725"/>
            <a:ext cx="3153000" cy="1281000"/>
          </a:xfrm>
          <a:prstGeom prst="flowChartAlternateProcess">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t>Total: 220 credits</a:t>
            </a:r>
            <a:endParaRPr b="1" sz="2000"/>
          </a:p>
        </p:txBody>
      </p:sp>
      <p:sp>
        <p:nvSpPr>
          <p:cNvPr id="232" name="Google Shape;232;p36"/>
          <p:cNvSpPr/>
          <p:nvPr/>
        </p:nvSpPr>
        <p:spPr>
          <a:xfrm>
            <a:off x="5187925" y="365075"/>
            <a:ext cx="3091446" cy="2353266"/>
          </a:xfrm>
          <a:prstGeom prst="irregularSeal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dk2"/>
                </a:solidFill>
                <a:latin typeface="Open Sans"/>
                <a:ea typeface="Open Sans"/>
                <a:cs typeface="Open Sans"/>
                <a:sym typeface="Open Sans"/>
              </a:rPr>
              <a:t>Aim for </a:t>
            </a:r>
            <a:r>
              <a:rPr b="1" lang="en" sz="2100">
                <a:solidFill>
                  <a:schemeClr val="dk2"/>
                </a:solidFill>
                <a:latin typeface="Open Sans"/>
                <a:ea typeface="Open Sans"/>
                <a:cs typeface="Open Sans"/>
                <a:sym typeface="Open Sans"/>
              </a:rPr>
              <a:t>C- </a:t>
            </a:r>
            <a:endParaRPr b="1" sz="21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rPr b="1" lang="en" sz="2100">
                <a:solidFill>
                  <a:schemeClr val="dk2"/>
                </a:solidFill>
                <a:latin typeface="Open Sans"/>
                <a:ea typeface="Open Sans"/>
                <a:cs typeface="Open Sans"/>
                <a:sym typeface="Open Sans"/>
              </a:rPr>
              <a:t>    or higher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78750" y="1355225"/>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Final Thoughts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Freshman Year Checklist	</a:t>
            </a:r>
            <a:endParaRPr/>
          </a:p>
        </p:txBody>
      </p:sp>
      <p:sp>
        <p:nvSpPr>
          <p:cNvPr id="243" name="Google Shape;243;p38"/>
          <p:cNvSpPr txBox="1"/>
          <p:nvPr>
            <p:ph idx="1" type="body"/>
          </p:nvPr>
        </p:nvSpPr>
        <p:spPr>
          <a:xfrm>
            <a:off x="311700" y="1266325"/>
            <a:ext cx="8520600" cy="34797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SzPts val="2100"/>
              <a:buChar char="❏"/>
            </a:pPr>
            <a:r>
              <a:rPr lang="en" sz="2100"/>
              <a:t>Get involved in clubs, sports, and/or community service</a:t>
            </a:r>
            <a:endParaRPr sz="2100"/>
          </a:p>
          <a:p>
            <a:pPr indent="-361950" lvl="0" marL="457200" rtl="0" algn="l">
              <a:spcBef>
                <a:spcPts val="0"/>
              </a:spcBef>
              <a:spcAft>
                <a:spcPts val="0"/>
              </a:spcAft>
              <a:buSzPts val="2100"/>
              <a:buChar char="❏"/>
            </a:pPr>
            <a:r>
              <a:rPr lang="en" sz="2100"/>
              <a:t>Discover your passions and </a:t>
            </a:r>
            <a:r>
              <a:rPr lang="en" sz="2100"/>
              <a:t>interests</a:t>
            </a:r>
            <a:endParaRPr sz="2100"/>
          </a:p>
          <a:p>
            <a:pPr indent="-361950" lvl="0" marL="457200" rtl="0" algn="l">
              <a:spcBef>
                <a:spcPts val="0"/>
              </a:spcBef>
              <a:spcAft>
                <a:spcPts val="0"/>
              </a:spcAft>
              <a:buSzPts val="2100"/>
              <a:buChar char="❏"/>
            </a:pPr>
            <a:r>
              <a:rPr lang="en" sz="2100"/>
              <a:t>Aim for C- or higher in all of your classes</a:t>
            </a:r>
            <a:endParaRPr sz="2500"/>
          </a:p>
          <a:p>
            <a:pPr indent="-361950" lvl="0" marL="457200" rtl="0" algn="l">
              <a:spcBef>
                <a:spcPts val="0"/>
              </a:spcBef>
              <a:spcAft>
                <a:spcPts val="0"/>
              </a:spcAft>
              <a:buSzPts val="2100"/>
              <a:buChar char="❏"/>
            </a:pPr>
            <a:r>
              <a:rPr lang="en" sz="2100"/>
              <a:t>Do well in classes by:  </a:t>
            </a:r>
            <a:endParaRPr sz="2100"/>
          </a:p>
          <a:p>
            <a:pPr indent="-336550" lvl="0" marL="457200" rtl="0" algn="l">
              <a:spcBef>
                <a:spcPts val="0"/>
              </a:spcBef>
              <a:spcAft>
                <a:spcPts val="0"/>
              </a:spcAft>
              <a:buSzPts val="1700"/>
              <a:buAutoNum type="arabicPeriod"/>
            </a:pPr>
            <a:r>
              <a:rPr lang="en" sz="1700"/>
              <a:t>Contacting your teacher </a:t>
            </a:r>
            <a:endParaRPr sz="1700"/>
          </a:p>
          <a:p>
            <a:pPr indent="-336550" lvl="0" marL="457200" rtl="0" algn="l">
              <a:spcBef>
                <a:spcPts val="0"/>
              </a:spcBef>
              <a:spcAft>
                <a:spcPts val="0"/>
              </a:spcAft>
              <a:buSzPts val="1700"/>
              <a:buAutoNum type="arabicPeriod"/>
            </a:pPr>
            <a:r>
              <a:rPr lang="en" sz="1700"/>
              <a:t>Going to tutoring</a:t>
            </a:r>
            <a:endParaRPr sz="1700"/>
          </a:p>
          <a:p>
            <a:pPr indent="-336550" lvl="0" marL="457200" rtl="0" algn="l">
              <a:spcBef>
                <a:spcPts val="0"/>
              </a:spcBef>
              <a:spcAft>
                <a:spcPts val="0"/>
              </a:spcAft>
              <a:buSzPts val="1700"/>
              <a:buAutoNum type="arabicPeriod"/>
            </a:pPr>
            <a:r>
              <a:rPr lang="en" sz="1700"/>
              <a:t>Studying</a:t>
            </a:r>
            <a:endParaRPr sz="1700"/>
          </a:p>
          <a:p>
            <a:pPr indent="0" lvl="0" marL="0" rtl="0" algn="l">
              <a:spcBef>
                <a:spcPts val="1200"/>
              </a:spcBef>
              <a:spcAft>
                <a:spcPts val="0"/>
              </a:spcAft>
              <a:buNone/>
            </a:pPr>
            <a:r>
              <a:t/>
            </a:r>
            <a:endParaRPr b="1"/>
          </a:p>
          <a:p>
            <a:pPr indent="0" lvl="0" marL="0" rtl="0" algn="l">
              <a:spcBef>
                <a:spcPts val="1200"/>
              </a:spcBef>
              <a:spcAft>
                <a:spcPts val="0"/>
              </a:spcAft>
              <a:buNone/>
            </a:pPr>
            <a:r>
              <a:rPr b="1" lang="en"/>
              <a:t>What’s the best way to contact your School Counselor? </a:t>
            </a:r>
            <a:endParaRPr b="1"/>
          </a:p>
          <a:p>
            <a:pPr indent="0" lvl="0" marL="0" rtl="0" algn="l">
              <a:spcBef>
                <a:spcPts val="1200"/>
              </a:spcBef>
              <a:spcAft>
                <a:spcPts val="1200"/>
              </a:spcAft>
              <a:buNone/>
            </a:pPr>
            <a:r>
              <a:rPr lang="en"/>
              <a:t>Send an email!! (or drop in before school, lunch or after school)</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2609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Mindful Minute</a:t>
            </a:r>
            <a:endParaRPr/>
          </a:p>
        </p:txBody>
      </p:sp>
      <p:pic>
        <p:nvPicPr>
          <p:cNvPr descr="Add a touch of spaciousness to your day with this super-short meditation.&#10;&#10;If you enjoy this animation, and you'd like to learn how to meditate, you can get started for free by downloading the Headspace app:&#10;&#10;https://hdspce.co/2ORm1mb &#10;&#10;The Headspace app delivers guided meditations based on teachings that Co-founder Andy Puddicombe learned during the ten years he spent studying meditation and mindfulness in monasteries across Asia.&#10;&#10;The first series, Basics, is completely free. As the name suggests, it will teach you the basics of meditation and mindfulness. After that, via subscription, Headspace offers hundreds of hours of guided meditations on subjects ranging from Stress to Sleep. Themed meditation packs are supported by a host of animations. &#10;&#10;Along with daily meditations, Headspace also offers On-The-Go exercises for users short on time and SOS sessions to support subscribers in those meltdown moments.&#10;&#10;Follow Us:&#10;Facebook - https://www.facebook.com/Headspace&#10;Twitter - https://twitter.com/Headspace&#10;Instagram - https://www.instagram.com/headspace/" id="79" name="Google Shape;79;p15" title="Headspace | Mini meditation | Breathe">
            <a:hlinkClick r:id="rId3"/>
          </p:cNvPr>
          <p:cNvPicPr preferRelativeResize="0"/>
          <p:nvPr/>
        </p:nvPicPr>
        <p:blipFill>
          <a:blip r:embed="rId4">
            <a:alphaModFix/>
          </a:blip>
          <a:stretch>
            <a:fillRect/>
          </a:stretch>
        </p:blipFill>
        <p:spPr>
          <a:xfrm>
            <a:off x="1452250" y="968300"/>
            <a:ext cx="6239500" cy="399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Carlmont’s </a:t>
            </a:r>
            <a:r>
              <a:rPr lang="en"/>
              <a:t>Counseling Dept. Team</a:t>
            </a:r>
            <a:endParaRPr/>
          </a:p>
        </p:txBody>
      </p:sp>
      <p:sp>
        <p:nvSpPr>
          <p:cNvPr id="85" name="Google Shape;85;p16"/>
          <p:cNvSpPr txBox="1"/>
          <p:nvPr>
            <p:ph idx="1" type="body"/>
          </p:nvPr>
        </p:nvSpPr>
        <p:spPr>
          <a:xfrm>
            <a:off x="311700" y="1266175"/>
            <a:ext cx="3999900" cy="345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Ms. De Paoli - Dept. Chair + AVID program</a:t>
            </a:r>
            <a:endParaRPr/>
          </a:p>
          <a:p>
            <a:pPr indent="0" lvl="0" marL="0" rtl="0" algn="l">
              <a:spcBef>
                <a:spcPts val="1200"/>
              </a:spcBef>
              <a:spcAft>
                <a:spcPts val="0"/>
              </a:spcAft>
              <a:buNone/>
            </a:pPr>
            <a:r>
              <a:rPr lang="en"/>
              <a:t>Ms. Miller - BTI Counselor</a:t>
            </a:r>
            <a:endParaRPr/>
          </a:p>
          <a:p>
            <a:pPr indent="0" lvl="0" marL="0" rtl="0" algn="l">
              <a:spcBef>
                <a:spcPts val="1200"/>
              </a:spcBef>
              <a:spcAft>
                <a:spcPts val="0"/>
              </a:spcAft>
              <a:buNone/>
            </a:pPr>
            <a:r>
              <a:rPr lang="en"/>
              <a:t>Ms. Vernon</a:t>
            </a:r>
            <a:endParaRPr/>
          </a:p>
          <a:p>
            <a:pPr indent="0" lvl="0" marL="0" rtl="0" algn="l">
              <a:spcBef>
                <a:spcPts val="1200"/>
              </a:spcBef>
              <a:spcAft>
                <a:spcPts val="0"/>
              </a:spcAft>
              <a:buNone/>
            </a:pPr>
            <a:r>
              <a:rPr lang="en"/>
              <a:t>Mr. Yokomura</a:t>
            </a:r>
            <a:endParaRPr/>
          </a:p>
          <a:p>
            <a:pPr indent="0" lvl="0" marL="0" rtl="0" algn="l">
              <a:spcBef>
                <a:spcPts val="1200"/>
              </a:spcBef>
              <a:spcAft>
                <a:spcPts val="0"/>
              </a:spcAft>
              <a:buNone/>
            </a:pPr>
            <a:r>
              <a:rPr lang="en"/>
              <a:t>Dr. Dominguez</a:t>
            </a:r>
            <a:endParaRPr/>
          </a:p>
          <a:p>
            <a:pPr indent="0" lvl="0" marL="0" rtl="0" algn="l">
              <a:spcBef>
                <a:spcPts val="1200"/>
              </a:spcBef>
              <a:spcAft>
                <a:spcPts val="0"/>
              </a:spcAft>
              <a:buNone/>
            </a:pPr>
            <a:r>
              <a:rPr lang="en"/>
              <a:t>Ms. Ibarra</a:t>
            </a:r>
            <a:endParaRPr/>
          </a:p>
          <a:p>
            <a:pPr indent="0" lvl="0" marL="0" rtl="0" algn="l">
              <a:spcBef>
                <a:spcPts val="1200"/>
              </a:spcBef>
              <a:spcAft>
                <a:spcPts val="0"/>
              </a:spcAft>
              <a:buNone/>
            </a:pPr>
            <a:r>
              <a:rPr lang="en"/>
              <a:t>Mr. Ledesma</a:t>
            </a:r>
            <a:endParaRPr/>
          </a:p>
          <a:p>
            <a:pPr indent="0" lvl="0" marL="0" rtl="0" algn="l">
              <a:spcBef>
                <a:spcPts val="1200"/>
              </a:spcBef>
              <a:spcAft>
                <a:spcPts val="0"/>
              </a:spcAft>
              <a:buNone/>
            </a:pPr>
            <a:r>
              <a:rPr lang="en"/>
              <a:t>Ms. Smith</a:t>
            </a:r>
            <a:endParaRPr/>
          </a:p>
          <a:p>
            <a:pPr indent="0" lvl="0" marL="0" rtl="0" algn="l">
              <a:spcBef>
                <a:spcPts val="1200"/>
              </a:spcBef>
              <a:spcAft>
                <a:spcPts val="1200"/>
              </a:spcAft>
              <a:buNone/>
            </a:pPr>
            <a:r>
              <a:rPr lang="en"/>
              <a:t>Ms. Torres</a:t>
            </a:r>
            <a:endParaRPr/>
          </a:p>
        </p:txBody>
      </p:sp>
      <p:sp>
        <p:nvSpPr>
          <p:cNvPr id="86" name="Google Shape;86;p16"/>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Intervention Counselor</a:t>
            </a:r>
            <a:r>
              <a:rPr lang="en"/>
              <a:t> - </a:t>
            </a:r>
            <a:endParaRPr/>
          </a:p>
          <a:p>
            <a:pPr indent="0" lvl="0" marL="0" rtl="0" algn="l">
              <a:spcBef>
                <a:spcPts val="1200"/>
              </a:spcBef>
              <a:spcAft>
                <a:spcPts val="0"/>
              </a:spcAft>
              <a:buNone/>
            </a:pPr>
            <a:r>
              <a:rPr lang="en"/>
              <a:t>Cielo Calpotura Wagner</a:t>
            </a:r>
            <a:endParaRPr/>
          </a:p>
          <a:p>
            <a:pPr indent="0" lvl="0" marL="0" rtl="0" algn="l">
              <a:spcBef>
                <a:spcPts val="1200"/>
              </a:spcBef>
              <a:spcAft>
                <a:spcPts val="0"/>
              </a:spcAft>
              <a:buNone/>
            </a:pPr>
            <a:r>
              <a:rPr b="1" lang="en"/>
              <a:t>Crisis Counselor/S.O.S. Coordinator </a:t>
            </a:r>
            <a:r>
              <a:rPr lang="en"/>
              <a:t>- </a:t>
            </a:r>
            <a:endParaRPr/>
          </a:p>
          <a:p>
            <a:pPr indent="0" lvl="0" marL="0" rtl="0" algn="l">
              <a:spcBef>
                <a:spcPts val="1200"/>
              </a:spcBef>
              <a:spcAft>
                <a:spcPts val="0"/>
              </a:spcAft>
              <a:buNone/>
            </a:pPr>
            <a:r>
              <a:rPr lang="en"/>
              <a:t>Shelley Bustamante</a:t>
            </a:r>
            <a:endParaRPr/>
          </a:p>
          <a:p>
            <a:pPr indent="0" lvl="0" marL="0" rtl="0" algn="l">
              <a:spcBef>
                <a:spcPts val="1200"/>
              </a:spcBef>
              <a:spcAft>
                <a:spcPts val="0"/>
              </a:spcAft>
              <a:buNone/>
            </a:pPr>
            <a:r>
              <a:rPr b="1" lang="en"/>
              <a:t>College/Career Coordinator</a:t>
            </a:r>
            <a:r>
              <a:rPr lang="en"/>
              <a:t> - Nina Rasor</a:t>
            </a:r>
            <a:endParaRPr/>
          </a:p>
          <a:p>
            <a:pPr indent="0" lvl="0" marL="0" rtl="0" algn="l">
              <a:spcBef>
                <a:spcPts val="1200"/>
              </a:spcBef>
              <a:spcAft>
                <a:spcPts val="0"/>
              </a:spcAft>
              <a:buNone/>
            </a:pPr>
            <a:r>
              <a:rPr b="1" lang="en"/>
              <a:t>School Registrar</a:t>
            </a:r>
            <a:r>
              <a:rPr lang="en"/>
              <a:t> - Irma Abelt</a:t>
            </a:r>
            <a:endParaRPr/>
          </a:p>
          <a:p>
            <a:pPr indent="0" lvl="0" marL="0" rtl="0" algn="l">
              <a:spcBef>
                <a:spcPts val="1200"/>
              </a:spcBef>
              <a:spcAft>
                <a:spcPts val="0"/>
              </a:spcAft>
              <a:buNone/>
            </a:pPr>
            <a:r>
              <a:rPr b="1" lang="en"/>
              <a:t>Guidance Information Specialist</a:t>
            </a:r>
            <a:r>
              <a:rPr lang="en"/>
              <a:t> -      Yvonne </a:t>
            </a:r>
            <a:r>
              <a:rPr lang="en"/>
              <a:t>Chamorro + Elizabeth DeSpain</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53175" y="526350"/>
            <a:ext cx="7233900" cy="2944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is the role of a High School Counselor? </a:t>
            </a:r>
            <a:endParaRPr/>
          </a:p>
        </p:txBody>
      </p:sp>
      <p:sp>
        <p:nvSpPr>
          <p:cNvPr id="92" name="Google Shape;92;p17"/>
          <p:cNvSpPr txBox="1"/>
          <p:nvPr>
            <p:ph idx="4294967295" type="body"/>
          </p:nvPr>
        </p:nvSpPr>
        <p:spPr>
          <a:xfrm>
            <a:off x="311700" y="2995950"/>
            <a:ext cx="8520600" cy="47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Think-Pair-Share</a:t>
            </a:r>
            <a:endParaRPr/>
          </a:p>
        </p:txBody>
      </p:sp>
      <p:sp>
        <p:nvSpPr>
          <p:cNvPr id="93" name="Google Shape;93;p17"/>
          <p:cNvSpPr txBox="1"/>
          <p:nvPr>
            <p:ph idx="4294967295" type="body"/>
          </p:nvPr>
        </p:nvSpPr>
        <p:spPr>
          <a:xfrm>
            <a:off x="311700" y="3850600"/>
            <a:ext cx="8520600" cy="87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 go to my School Counselor to get help with…</a:t>
            </a:r>
            <a:endParaRPr/>
          </a:p>
          <a:p>
            <a:pPr indent="0" lvl="0" marL="0" rtl="0" algn="l">
              <a:spcBef>
                <a:spcPts val="1200"/>
              </a:spcBef>
              <a:spcAft>
                <a:spcPts val="1200"/>
              </a:spcAft>
              <a:buNone/>
            </a:pPr>
            <a:r>
              <a:rPr lang="en"/>
              <a:t>My School </a:t>
            </a:r>
            <a:r>
              <a:rPr lang="en"/>
              <a:t>Counselor's</a:t>
            </a:r>
            <a:r>
              <a:rPr lang="en"/>
              <a:t> job might include…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2775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of a School Counselor</a:t>
            </a:r>
            <a:endParaRPr/>
          </a:p>
        </p:txBody>
      </p:sp>
      <p:graphicFrame>
        <p:nvGraphicFramePr>
          <p:cNvPr id="99" name="Google Shape;99;p18"/>
          <p:cNvGraphicFramePr/>
          <p:nvPr/>
        </p:nvGraphicFramePr>
        <p:xfrm>
          <a:off x="952500" y="1034175"/>
          <a:ext cx="3000000" cy="3000000"/>
        </p:xfrm>
        <a:graphic>
          <a:graphicData uri="http://schemas.openxmlformats.org/drawingml/2006/table">
            <a:tbl>
              <a:tblPr>
                <a:noFill/>
                <a:tableStyleId>{2886E3F5-179F-4D50-9D3D-6BBE709D2D68}</a:tableStyleId>
              </a:tblPr>
              <a:tblGrid>
                <a:gridCol w="3619500"/>
                <a:gridCol w="3619500"/>
              </a:tblGrid>
              <a:tr h="381000">
                <a:tc>
                  <a:txBody>
                    <a:bodyPr/>
                    <a:lstStyle/>
                    <a:p>
                      <a:pPr indent="0" lvl="0" marL="0" rtl="0" algn="ctr">
                        <a:spcBef>
                          <a:spcPts val="0"/>
                        </a:spcBef>
                        <a:spcAft>
                          <a:spcPts val="0"/>
                        </a:spcAft>
                        <a:buNone/>
                      </a:pPr>
                      <a:r>
                        <a:rPr b="1" lang="en" sz="1700"/>
                        <a:t>Do’s</a:t>
                      </a:r>
                      <a:endParaRPr b="1" sz="1700"/>
                    </a:p>
                  </a:txBody>
                  <a:tcPr marT="91425" marB="91425" marR="91425" marL="91425"/>
                </a:tc>
                <a:tc>
                  <a:txBody>
                    <a:bodyPr/>
                    <a:lstStyle/>
                    <a:p>
                      <a:pPr indent="0" lvl="0" marL="0" rtl="0" algn="ctr">
                        <a:spcBef>
                          <a:spcPts val="0"/>
                        </a:spcBef>
                        <a:spcAft>
                          <a:spcPts val="0"/>
                        </a:spcAft>
                        <a:buNone/>
                      </a:pPr>
                      <a:r>
                        <a:rPr b="1" lang="en" sz="1700"/>
                        <a:t>Don’t</a:t>
                      </a:r>
                      <a:endParaRPr b="1" sz="1700"/>
                    </a:p>
                  </a:txBody>
                  <a:tcPr marT="91425" marB="91425" marR="91425" marL="91425"/>
                </a:tc>
              </a:tr>
              <a:tr h="381000">
                <a:tc rowSpan="2">
                  <a:txBody>
                    <a:bodyPr/>
                    <a:lstStyle/>
                    <a:p>
                      <a:pPr indent="0" lvl="0" marL="0" rtl="0" algn="l">
                        <a:spcBef>
                          <a:spcPts val="0"/>
                        </a:spcBef>
                        <a:spcAft>
                          <a:spcPts val="0"/>
                        </a:spcAft>
                        <a:buNone/>
                      </a:pPr>
                      <a:r>
                        <a:rPr lang="en"/>
                        <a:t>Academic Planning </a:t>
                      </a:r>
                      <a:endParaRPr/>
                    </a:p>
                    <a:p>
                      <a:pPr indent="-317500" lvl="0" marL="457200" rtl="0" algn="l">
                        <a:spcBef>
                          <a:spcPts val="0"/>
                        </a:spcBef>
                        <a:spcAft>
                          <a:spcPts val="0"/>
                        </a:spcAft>
                        <a:buSzPts val="1400"/>
                        <a:buChar char="❖"/>
                      </a:pPr>
                      <a:r>
                        <a:rPr lang="en"/>
                        <a:t>Graduation Status</a:t>
                      </a:r>
                      <a:endParaRPr/>
                    </a:p>
                    <a:p>
                      <a:pPr indent="-317500" lvl="0" marL="457200" rtl="0" algn="l">
                        <a:spcBef>
                          <a:spcPts val="0"/>
                        </a:spcBef>
                        <a:spcAft>
                          <a:spcPts val="0"/>
                        </a:spcAft>
                        <a:buSzPts val="1400"/>
                        <a:buChar char="❖"/>
                      </a:pPr>
                      <a:r>
                        <a:rPr lang="en"/>
                        <a:t>Course planning for college or career pathways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College and Career </a:t>
                      </a:r>
                      <a:endParaRPr/>
                    </a:p>
                    <a:p>
                      <a:pPr indent="-317500" lvl="0" marL="457200" rtl="0" algn="l">
                        <a:spcBef>
                          <a:spcPts val="0"/>
                        </a:spcBef>
                        <a:spcAft>
                          <a:spcPts val="0"/>
                        </a:spcAft>
                        <a:buSzPts val="1400"/>
                        <a:buChar char="❖"/>
                      </a:pPr>
                      <a:r>
                        <a:rPr lang="en"/>
                        <a:t>Career Exploration</a:t>
                      </a:r>
                      <a:endParaRPr/>
                    </a:p>
                    <a:p>
                      <a:pPr indent="-317500" lvl="0" marL="457200" rtl="0" algn="l">
                        <a:spcBef>
                          <a:spcPts val="0"/>
                        </a:spcBef>
                        <a:spcAft>
                          <a:spcPts val="0"/>
                        </a:spcAft>
                        <a:buSzPts val="1400"/>
                        <a:buChar char="❖"/>
                      </a:pPr>
                      <a:r>
                        <a:rPr lang="en"/>
                        <a:t>Goal Setting</a:t>
                      </a:r>
                      <a:endParaRPr/>
                    </a:p>
                    <a:p>
                      <a:pPr indent="-317500" lvl="0" marL="457200" rtl="0" algn="l">
                        <a:spcBef>
                          <a:spcPts val="0"/>
                        </a:spcBef>
                        <a:spcAft>
                          <a:spcPts val="0"/>
                        </a:spcAft>
                        <a:buSzPts val="1400"/>
                        <a:buChar char="❖"/>
                      </a:pPr>
                      <a:r>
                        <a:rPr lang="en"/>
                        <a:t>Career Planning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Social/Emotional</a:t>
                      </a:r>
                      <a:endParaRPr/>
                    </a:p>
                    <a:p>
                      <a:pPr indent="-317500" lvl="0" marL="457200" rtl="0" algn="l">
                        <a:spcBef>
                          <a:spcPts val="0"/>
                        </a:spcBef>
                        <a:spcAft>
                          <a:spcPts val="0"/>
                        </a:spcAft>
                        <a:buSzPts val="1400"/>
                        <a:buChar char="❖"/>
                      </a:pPr>
                      <a:r>
                        <a:rPr lang="en"/>
                        <a:t>Safe space to express feelings</a:t>
                      </a:r>
                      <a:endParaRPr/>
                    </a:p>
                    <a:p>
                      <a:pPr indent="-317500" lvl="0" marL="457200" rtl="0" algn="l">
                        <a:spcBef>
                          <a:spcPts val="0"/>
                        </a:spcBef>
                        <a:spcAft>
                          <a:spcPts val="0"/>
                        </a:spcAft>
                        <a:buSzPts val="1400"/>
                        <a:buChar char="❖"/>
                      </a:pPr>
                      <a:r>
                        <a:rPr lang="en"/>
                        <a:t>Submit referrals for counseling</a:t>
                      </a:r>
                      <a:endParaRPr/>
                    </a:p>
                    <a:p>
                      <a:pPr indent="-317500" lvl="0" marL="457200" rtl="0" algn="l">
                        <a:spcBef>
                          <a:spcPts val="0"/>
                        </a:spcBef>
                        <a:spcAft>
                          <a:spcPts val="0"/>
                        </a:spcAft>
                        <a:buSzPts val="1400"/>
                        <a:buChar char="❖"/>
                      </a:pPr>
                      <a:r>
                        <a:rPr lang="en"/>
                        <a:t>Connecting to </a:t>
                      </a:r>
                      <a:r>
                        <a:rPr lang="en"/>
                        <a:t>community</a:t>
                      </a:r>
                      <a:r>
                        <a:rPr lang="en"/>
                        <a:t> resources</a:t>
                      </a:r>
                      <a:endParaRPr/>
                    </a:p>
                  </a:txBody>
                  <a:tcPr marT="91425" marB="91425" marR="91425" marL="91425"/>
                </a:tc>
                <a:tc rowSpan="2">
                  <a:txBody>
                    <a:bodyPr/>
                    <a:lstStyle/>
                    <a:p>
                      <a:pPr indent="-317500" lvl="0" marL="457200" rtl="0" algn="l">
                        <a:spcBef>
                          <a:spcPts val="0"/>
                        </a:spcBef>
                        <a:spcAft>
                          <a:spcPts val="0"/>
                        </a:spcAft>
                        <a:buSzPts val="1400"/>
                        <a:buChar char="❖"/>
                      </a:pPr>
                      <a:r>
                        <a:rPr lang="en"/>
                        <a:t>D</a:t>
                      </a:r>
                      <a:r>
                        <a:rPr lang="en"/>
                        <a:t>iscipline</a:t>
                      </a:r>
                      <a:endParaRPr/>
                    </a:p>
                    <a:p>
                      <a:pPr indent="-317500" lvl="0" marL="457200" rtl="0" algn="l">
                        <a:spcBef>
                          <a:spcPts val="0"/>
                        </a:spcBef>
                        <a:spcAft>
                          <a:spcPts val="0"/>
                        </a:spcAft>
                        <a:buSzPts val="1400"/>
                        <a:buChar char="❖"/>
                      </a:pPr>
                      <a:r>
                        <a:rPr lang="en"/>
                        <a:t>Attendance </a:t>
                      </a:r>
                      <a:endParaRPr/>
                    </a:p>
                    <a:p>
                      <a:pPr indent="-317500" lvl="0" marL="457200" rtl="0" algn="l">
                        <a:spcBef>
                          <a:spcPts val="0"/>
                        </a:spcBef>
                        <a:spcAft>
                          <a:spcPts val="0"/>
                        </a:spcAft>
                        <a:buSzPts val="1400"/>
                        <a:buChar char="❖"/>
                      </a:pPr>
                      <a:r>
                        <a:rPr lang="en"/>
                        <a:t>Work Permits</a:t>
                      </a:r>
                      <a:endParaRPr/>
                    </a:p>
                    <a:p>
                      <a:pPr indent="-317500" lvl="0" marL="457200" rtl="0" algn="l">
                        <a:spcBef>
                          <a:spcPts val="0"/>
                        </a:spcBef>
                        <a:spcAft>
                          <a:spcPts val="0"/>
                        </a:spcAft>
                        <a:buSzPts val="1400"/>
                        <a:buChar char="❖"/>
                      </a:pPr>
                      <a:r>
                        <a:rPr lang="en"/>
                        <a:t>Supervision</a:t>
                      </a:r>
                      <a:endParaRPr/>
                    </a:p>
                    <a:p>
                      <a:pPr indent="-317500" lvl="0" marL="457200" rtl="0" algn="l">
                        <a:spcBef>
                          <a:spcPts val="0"/>
                        </a:spcBef>
                        <a:spcAft>
                          <a:spcPts val="0"/>
                        </a:spcAft>
                        <a:buSzPts val="1400"/>
                        <a:buChar char="❖"/>
                      </a:pPr>
                      <a:r>
                        <a:rPr lang="en"/>
                        <a:t>Provide therapy or long term counseling</a:t>
                      </a:r>
                      <a:endParaRPr/>
                    </a:p>
                  </a:txBody>
                  <a:tcPr marT="91425" marB="91425" marR="91425" marL="91425"/>
                </a:tc>
              </a:tr>
              <a:tr h="381000">
                <a:tc vMerge="1"/>
                <a:tc v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Counselor Confidentiality</a:t>
            </a:r>
            <a:endParaRPr/>
          </a:p>
        </p:txBody>
      </p:sp>
      <p:pic>
        <p:nvPicPr>
          <p:cNvPr id="105" name="Google Shape;105;p19"/>
          <p:cNvPicPr preferRelativeResize="0"/>
          <p:nvPr/>
        </p:nvPicPr>
        <p:blipFill>
          <a:blip r:embed="rId3">
            <a:alphaModFix/>
          </a:blip>
          <a:stretch>
            <a:fillRect/>
          </a:stretch>
        </p:blipFill>
        <p:spPr>
          <a:xfrm>
            <a:off x="5383788" y="304025"/>
            <a:ext cx="2800925" cy="417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227850" y="1476375"/>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Coping Strategies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388025" y="640575"/>
            <a:ext cx="8520600" cy="4360200"/>
          </a:xfrm>
          <a:prstGeom prst="rect">
            <a:avLst/>
          </a:prstGeom>
        </p:spPr>
        <p:txBody>
          <a:bodyPr anchorCtr="0" anchor="t" bIns="91425" lIns="91425" spcFirstLastPara="1" rIns="91425" wrap="square" tIns="91425">
            <a:noAutofit/>
          </a:bodyPr>
          <a:lstStyle/>
          <a:p>
            <a:pPr indent="0" lvl="0" marL="0" rtl="0" algn="l">
              <a:lnSpc>
                <a:spcPct val="95000"/>
              </a:lnSpc>
              <a:spcBef>
                <a:spcPts val="600"/>
              </a:spcBef>
              <a:spcAft>
                <a:spcPts val="0"/>
              </a:spcAft>
              <a:buClr>
                <a:srgbClr val="000000"/>
              </a:buClr>
              <a:buSzPts val="523"/>
              <a:buFont typeface="Arial"/>
              <a:buNone/>
            </a:pPr>
            <a:r>
              <a:rPr b="1" lang="en" sz="1845">
                <a:solidFill>
                  <a:srgbClr val="000000"/>
                </a:solidFill>
                <a:latin typeface="Merriweather"/>
                <a:ea typeface="Merriweather"/>
                <a:cs typeface="Merriweather"/>
                <a:sym typeface="Merriweather"/>
              </a:rPr>
              <a:t>Engage in activities that </a:t>
            </a:r>
            <a:r>
              <a:rPr b="1" lang="en" sz="1845" u="sng">
                <a:solidFill>
                  <a:srgbClr val="000000"/>
                </a:solidFill>
                <a:latin typeface="Merriweather"/>
                <a:ea typeface="Merriweather"/>
                <a:cs typeface="Merriweather"/>
                <a:sym typeface="Merriweather"/>
              </a:rPr>
              <a:t>you</a:t>
            </a:r>
            <a:r>
              <a:rPr b="1" lang="en" sz="1845">
                <a:solidFill>
                  <a:srgbClr val="000000"/>
                </a:solidFill>
                <a:latin typeface="Merriweather"/>
                <a:ea typeface="Merriweather"/>
                <a:cs typeface="Merriweather"/>
                <a:sym typeface="Merriweather"/>
              </a:rPr>
              <a:t> find calming</a:t>
            </a:r>
            <a:endParaRPr b="1"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t/>
            </a:r>
            <a:endParaRPr b="1"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b="1" lang="en" sz="1845">
                <a:solidFill>
                  <a:srgbClr val="000000"/>
                </a:solidFill>
                <a:latin typeface="Merriweather"/>
                <a:ea typeface="Merriweather"/>
                <a:cs typeface="Merriweather"/>
                <a:sym typeface="Merriweather"/>
              </a:rPr>
              <a:t>Utilize strategies such as mindfulness</a:t>
            </a:r>
            <a:endParaRPr b="1"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b="1" lang="en" sz="1845">
                <a:solidFill>
                  <a:srgbClr val="000000"/>
                </a:solidFill>
                <a:latin typeface="Merriweather"/>
                <a:ea typeface="Merriweather"/>
                <a:cs typeface="Merriweather"/>
                <a:sym typeface="Merriweather"/>
              </a:rPr>
              <a:t>&amp; meditation</a:t>
            </a:r>
            <a:endParaRPr b="1"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t/>
            </a:r>
            <a:endParaRPr b="1"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b="1" lang="en" sz="1600">
                <a:solidFill>
                  <a:srgbClr val="000000"/>
                </a:solidFill>
                <a:latin typeface="Merriweather"/>
                <a:ea typeface="Merriweather"/>
                <a:cs typeface="Merriweather"/>
                <a:sym typeface="Merriweather"/>
              </a:rPr>
              <a:t>In addition to your </a:t>
            </a:r>
            <a:r>
              <a:rPr b="1" lang="en" sz="1600" u="sng">
                <a:solidFill>
                  <a:srgbClr val="000000"/>
                </a:solidFill>
                <a:latin typeface="Merriweather"/>
                <a:ea typeface="Merriweather"/>
                <a:cs typeface="Merriweather"/>
                <a:sym typeface="Merriweather"/>
              </a:rPr>
              <a:t>School Counselor</a:t>
            </a:r>
            <a:r>
              <a:rPr b="1" lang="en" sz="1600">
                <a:solidFill>
                  <a:srgbClr val="000000"/>
                </a:solidFill>
                <a:latin typeface="Merriweather"/>
                <a:ea typeface="Merriweather"/>
                <a:cs typeface="Merriweather"/>
                <a:sym typeface="Merriweather"/>
              </a:rPr>
              <a:t>, speak to a trusted adult: </a:t>
            </a:r>
            <a:endParaRPr sz="1600">
              <a:solidFill>
                <a:srgbClr val="000000"/>
              </a:solidFill>
              <a:latin typeface="Merriweather"/>
              <a:ea typeface="Merriweather"/>
              <a:cs typeface="Merriweather"/>
              <a:sym typeface="Merriweather"/>
            </a:endParaRPr>
          </a:p>
          <a:p>
            <a:pPr indent="457200" lvl="0" marL="0" rtl="0" algn="l">
              <a:lnSpc>
                <a:spcPct val="95000"/>
              </a:lnSpc>
              <a:spcBef>
                <a:spcPts val="600"/>
              </a:spcBef>
              <a:spcAft>
                <a:spcPts val="0"/>
              </a:spcAft>
              <a:buClr>
                <a:srgbClr val="000000"/>
              </a:buClr>
              <a:buSzPts val="523"/>
              <a:buFont typeface="Arial"/>
              <a:buNone/>
            </a:pPr>
            <a:r>
              <a:rPr lang="en" sz="1845">
                <a:solidFill>
                  <a:srgbClr val="000000"/>
                </a:solidFill>
                <a:latin typeface="Merriweather"/>
                <a:ea typeface="Merriweather"/>
                <a:cs typeface="Merriweather"/>
                <a:sym typeface="Merriweather"/>
              </a:rPr>
              <a:t>	</a:t>
            </a:r>
            <a:r>
              <a:rPr lang="en" sz="1845">
                <a:solidFill>
                  <a:srgbClr val="000000"/>
                </a:solidFill>
                <a:latin typeface="Merriweather"/>
                <a:ea typeface="Merriweather"/>
                <a:cs typeface="Merriweather"/>
                <a:sym typeface="Merriweather"/>
              </a:rPr>
              <a:t>your parent/guardian</a:t>
            </a:r>
            <a:endParaRPr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lang="en" sz="1845">
                <a:solidFill>
                  <a:srgbClr val="000000"/>
                </a:solidFill>
                <a:latin typeface="Merriweather"/>
                <a:ea typeface="Merriweather"/>
                <a:cs typeface="Merriweather"/>
                <a:sym typeface="Merriweather"/>
              </a:rPr>
              <a:t>		</a:t>
            </a:r>
            <a:r>
              <a:rPr lang="en" sz="1845">
                <a:solidFill>
                  <a:srgbClr val="000000"/>
                </a:solidFill>
                <a:latin typeface="Merriweather"/>
                <a:ea typeface="Merriweather"/>
                <a:cs typeface="Merriweather"/>
                <a:sym typeface="Merriweather"/>
              </a:rPr>
              <a:t>your teacher(s) </a:t>
            </a:r>
            <a:endParaRPr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lang="en" sz="1845">
                <a:solidFill>
                  <a:srgbClr val="000000"/>
                </a:solidFill>
                <a:latin typeface="Merriweather"/>
                <a:ea typeface="Merriweather"/>
                <a:cs typeface="Merriweather"/>
                <a:sym typeface="Merriweather"/>
              </a:rPr>
              <a:t>		AVP + Administrative staff</a:t>
            </a:r>
            <a:endParaRPr sz="1845">
              <a:solidFill>
                <a:srgbClr val="000000"/>
              </a:solidFill>
              <a:latin typeface="Merriweather"/>
              <a:ea typeface="Merriweather"/>
              <a:cs typeface="Merriweather"/>
              <a:sym typeface="Merriweather"/>
            </a:endParaRPr>
          </a:p>
          <a:p>
            <a:pPr indent="457200" lvl="0" marL="457200" rtl="0" algn="l">
              <a:lnSpc>
                <a:spcPct val="95000"/>
              </a:lnSpc>
              <a:spcBef>
                <a:spcPts val="600"/>
              </a:spcBef>
              <a:spcAft>
                <a:spcPts val="0"/>
              </a:spcAft>
              <a:buClr>
                <a:srgbClr val="000000"/>
              </a:buClr>
              <a:buSzPts val="523"/>
              <a:buFont typeface="Arial"/>
              <a:buNone/>
            </a:pPr>
            <a:r>
              <a:rPr lang="en" sz="1845">
                <a:solidFill>
                  <a:srgbClr val="000000"/>
                </a:solidFill>
                <a:latin typeface="Merriweather"/>
                <a:ea typeface="Merriweather"/>
                <a:cs typeface="Merriweather"/>
                <a:sym typeface="Merriweather"/>
              </a:rPr>
              <a:t>Health Office staff</a:t>
            </a:r>
            <a:endParaRPr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lang="en" sz="1845">
                <a:solidFill>
                  <a:srgbClr val="000000"/>
                </a:solidFill>
                <a:latin typeface="Merriweather"/>
                <a:ea typeface="Merriweather"/>
                <a:cs typeface="Merriweather"/>
                <a:sym typeface="Merriweather"/>
              </a:rPr>
              <a:t>		your doctor</a:t>
            </a:r>
            <a:endParaRPr sz="1845">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rPr b="1" lang="en" sz="1845">
                <a:solidFill>
                  <a:srgbClr val="000000"/>
                </a:solidFill>
                <a:latin typeface="Merriweather"/>
                <a:ea typeface="Merriweather"/>
                <a:cs typeface="Merriweather"/>
                <a:sym typeface="Merriweather"/>
              </a:rPr>
              <a:t>	</a:t>
            </a:r>
            <a:endParaRPr b="1" sz="1845" u="sng">
              <a:solidFill>
                <a:srgbClr val="000000"/>
              </a:solidFill>
              <a:latin typeface="Merriweather"/>
              <a:ea typeface="Merriweather"/>
              <a:cs typeface="Merriweather"/>
              <a:sym typeface="Merriweather"/>
            </a:endParaRPr>
          </a:p>
          <a:p>
            <a:pPr indent="0" lvl="0" marL="0" rtl="0" algn="l">
              <a:lnSpc>
                <a:spcPct val="95000"/>
              </a:lnSpc>
              <a:spcBef>
                <a:spcPts val="600"/>
              </a:spcBef>
              <a:spcAft>
                <a:spcPts val="0"/>
              </a:spcAft>
              <a:buClr>
                <a:srgbClr val="000000"/>
              </a:buClr>
              <a:buSzPts val="523"/>
              <a:buFont typeface="Arial"/>
              <a:buNone/>
            </a:pPr>
            <a:r>
              <a:t/>
            </a:r>
            <a:endParaRPr sz="2200"/>
          </a:p>
        </p:txBody>
      </p:sp>
      <p:pic>
        <p:nvPicPr>
          <p:cNvPr id="116" name="Google Shape;116;p21"/>
          <p:cNvPicPr preferRelativeResize="0"/>
          <p:nvPr/>
        </p:nvPicPr>
        <p:blipFill>
          <a:blip r:embed="rId3">
            <a:alphaModFix/>
          </a:blip>
          <a:stretch>
            <a:fillRect/>
          </a:stretch>
        </p:blipFill>
        <p:spPr>
          <a:xfrm>
            <a:off x="6850500" y="1621750"/>
            <a:ext cx="2016175" cy="1650350"/>
          </a:xfrm>
          <a:prstGeom prst="rect">
            <a:avLst/>
          </a:prstGeom>
          <a:noFill/>
          <a:ln>
            <a:noFill/>
          </a:ln>
        </p:spPr>
      </p:pic>
      <p:pic>
        <p:nvPicPr>
          <p:cNvPr id="117" name="Google Shape;117;p21"/>
          <p:cNvPicPr preferRelativeResize="0"/>
          <p:nvPr/>
        </p:nvPicPr>
        <p:blipFill>
          <a:blip r:embed="rId4">
            <a:alphaModFix/>
          </a:blip>
          <a:stretch>
            <a:fillRect/>
          </a:stretch>
        </p:blipFill>
        <p:spPr>
          <a:xfrm>
            <a:off x="5779346" y="335767"/>
            <a:ext cx="1482875" cy="1285979"/>
          </a:xfrm>
          <a:prstGeom prst="rect">
            <a:avLst/>
          </a:prstGeom>
          <a:noFill/>
          <a:ln>
            <a:noFill/>
          </a:ln>
        </p:spPr>
      </p:pic>
      <p:pic>
        <p:nvPicPr>
          <p:cNvPr id="118" name="Google Shape;118;p21"/>
          <p:cNvPicPr preferRelativeResize="0"/>
          <p:nvPr/>
        </p:nvPicPr>
        <p:blipFill>
          <a:blip r:embed="rId5">
            <a:alphaModFix/>
          </a:blip>
          <a:stretch>
            <a:fillRect/>
          </a:stretch>
        </p:blipFill>
        <p:spPr>
          <a:xfrm>
            <a:off x="4947925" y="3588696"/>
            <a:ext cx="1482875" cy="141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